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9" d="100"/>
          <a:sy n="109" d="100"/>
        </p:scale>
        <p:origin x="14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38047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218286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328831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94082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8749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47603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75D2E1-6614-44D7-9F18-1324EAE959BA}" type="datetimeFigureOut">
              <a:rPr lang="en-GB" smtClean="0"/>
              <a:t>05/01/2026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66226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75D2E1-6614-44D7-9F18-1324EAE959BA}" type="datetimeFigureOut">
              <a:rPr lang="en-GB" smtClean="0"/>
              <a:t>05/01/2026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96892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5D2E1-6614-44D7-9F18-1324EAE959BA}" type="datetimeFigureOut">
              <a:rPr lang="en-GB" smtClean="0"/>
              <a:t>05/01/2026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62012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89612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76462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5D2E1-6614-44D7-9F18-1324EAE959BA}" type="datetimeFigureOut">
              <a:rPr lang="en-GB" smtClean="0"/>
              <a:t>05/01/2026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64FFE-D82B-4F58-9040-402CCCECF451}" type="slidenum">
              <a:rPr lang="en-GB" smtClean="0"/>
              <a:t>‹#›</a:t>
            </a:fld>
            <a:endParaRPr lang="en-GB"/>
          </a:p>
        </p:txBody>
      </p:sp>
    </p:spTree>
    <p:extLst>
      <p:ext uri="{BB962C8B-B14F-4D97-AF65-F5344CB8AC3E}">
        <p14:creationId xmlns:p14="http://schemas.microsoft.com/office/powerpoint/2010/main" val="122500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32" y="163287"/>
            <a:ext cx="9588137" cy="658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2941321" y="287383"/>
            <a:ext cx="4023359" cy="1272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All About ME &amp; Black History</a:t>
            </a:r>
          </a:p>
          <a:p>
            <a:pPr algn="ctr"/>
            <a:r>
              <a:rPr lang="en-GB" sz="2400" dirty="0"/>
              <a:t>Autumn 1</a:t>
            </a:r>
          </a:p>
          <a:p>
            <a:pPr algn="ctr"/>
            <a:r>
              <a:rPr lang="en-GB" sz="2400" dirty="0"/>
              <a:t>Owls Class</a:t>
            </a:r>
          </a:p>
        </p:txBody>
      </p:sp>
      <p:sp>
        <p:nvSpPr>
          <p:cNvPr id="13" name="Rectangle 12"/>
          <p:cNvSpPr/>
          <p:nvPr/>
        </p:nvSpPr>
        <p:spPr>
          <a:xfrm>
            <a:off x="6006419" y="1599123"/>
            <a:ext cx="3659772" cy="33335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t>PSHE</a:t>
            </a:r>
          </a:p>
          <a:p>
            <a:r>
              <a:rPr lang="en-GB" sz="1400" dirty="0"/>
              <a:t>In our ‘New Beginnings’ topic we will</a:t>
            </a:r>
          </a:p>
          <a:p>
            <a:r>
              <a:rPr lang="en-GB" sz="1400" dirty="0"/>
              <a:t>be thinking about ourselves and our </a:t>
            </a:r>
          </a:p>
          <a:p>
            <a:r>
              <a:rPr lang="en-GB" sz="1400" dirty="0"/>
              <a:t>roles in our new classes. We will also</a:t>
            </a:r>
          </a:p>
          <a:p>
            <a:r>
              <a:rPr lang="en-GB" sz="1400" dirty="0"/>
              <a:t>be learning about our brains using </a:t>
            </a:r>
          </a:p>
          <a:p>
            <a:r>
              <a:rPr lang="en-GB" sz="1400" dirty="0"/>
              <a:t>‘The Hidden Chimp’ and thinking about why we behave certain ways. We will think about which animal mimics our behaviour when we’re dysregulated and we will use drama to explore chimp scenarios – What would we do and what would we like to do?</a:t>
            </a:r>
          </a:p>
          <a:p>
            <a:r>
              <a:rPr lang="en-GB" sz="1400" dirty="0"/>
              <a:t>Alongside our work on Black History month, we will be thinking about ‘Global Citizenship’  and what it means to be a part of a multi-cultural society. We will link this to work on anti-racism.</a:t>
            </a:r>
          </a:p>
        </p:txBody>
      </p:sp>
      <p:pic>
        <p:nvPicPr>
          <p:cNvPr id="6" name="Picture 5"/>
          <p:cNvPicPr>
            <a:picLocks noChangeAspect="1"/>
          </p:cNvPicPr>
          <p:nvPr/>
        </p:nvPicPr>
        <p:blipFill>
          <a:blip r:embed="rId2"/>
          <a:stretch>
            <a:fillRect/>
          </a:stretch>
        </p:blipFill>
        <p:spPr>
          <a:xfrm>
            <a:off x="1596455" y="209005"/>
            <a:ext cx="1511853" cy="1511853"/>
          </a:xfrm>
          <a:prstGeom prst="rect">
            <a:avLst/>
          </a:prstGeom>
        </p:spPr>
      </p:pic>
      <p:sp>
        <p:nvSpPr>
          <p:cNvPr id="18" name="TextBox 17"/>
          <p:cNvSpPr txBox="1"/>
          <p:nvPr/>
        </p:nvSpPr>
        <p:spPr>
          <a:xfrm>
            <a:off x="213319" y="345150"/>
            <a:ext cx="1481631" cy="369332"/>
          </a:xfrm>
          <a:prstGeom prst="rect">
            <a:avLst/>
          </a:prstGeom>
          <a:noFill/>
        </p:spPr>
        <p:txBody>
          <a:bodyPr wrap="square" rtlCol="0">
            <a:spAutoFit/>
          </a:bodyPr>
          <a:lstStyle/>
          <a:p>
            <a:pPr algn="ctr"/>
            <a:r>
              <a:rPr lang="en-GB" dirty="0"/>
              <a:t>Owls Team</a:t>
            </a:r>
          </a:p>
        </p:txBody>
      </p:sp>
      <p:sp>
        <p:nvSpPr>
          <p:cNvPr id="9" name="Rectangle 8"/>
          <p:cNvSpPr/>
          <p:nvPr/>
        </p:nvSpPr>
        <p:spPr>
          <a:xfrm>
            <a:off x="1655214" y="1774925"/>
            <a:ext cx="4266266" cy="250260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t>English</a:t>
            </a:r>
          </a:p>
          <a:p>
            <a:r>
              <a:rPr lang="en-GB" sz="1400" dirty="0"/>
              <a:t>During our All About Me unit, we</a:t>
            </a:r>
          </a:p>
          <a:p>
            <a:r>
              <a:rPr lang="en-GB" sz="1400" dirty="0"/>
              <a:t>will be developing our speaking</a:t>
            </a:r>
          </a:p>
          <a:p>
            <a:r>
              <a:rPr lang="en-GB" sz="1400" dirty="0"/>
              <a:t>and listening skills in our new class. We will also be creating fact files and poems based on our likes and dislikes as well as creating simple autobiographies.  </a:t>
            </a:r>
          </a:p>
          <a:p>
            <a:r>
              <a:rPr lang="en-GB" sz="1400" dirty="0"/>
              <a:t>We will develop our sentence writing skills, focusing initially on basic punctuation. The main skills covered will be accurate use of capital letters and full stops, commas, noun phrases, verbs, adjectives, first person, and the past and present tenses.</a:t>
            </a:r>
          </a:p>
        </p:txBody>
      </p:sp>
      <p:pic>
        <p:nvPicPr>
          <p:cNvPr id="2" name="Picture 1"/>
          <p:cNvPicPr>
            <a:picLocks noChangeAspect="1"/>
          </p:cNvPicPr>
          <p:nvPr/>
        </p:nvPicPr>
        <p:blipFill>
          <a:blip r:embed="rId3"/>
          <a:stretch>
            <a:fillRect/>
          </a:stretch>
        </p:blipFill>
        <p:spPr>
          <a:xfrm>
            <a:off x="8748031" y="294735"/>
            <a:ext cx="952500" cy="828675"/>
          </a:xfrm>
          <a:prstGeom prst="rect">
            <a:avLst/>
          </a:prstGeom>
        </p:spPr>
      </p:pic>
      <p:pic>
        <p:nvPicPr>
          <p:cNvPr id="7" name="Picture 6"/>
          <p:cNvPicPr>
            <a:picLocks noChangeAspect="1"/>
          </p:cNvPicPr>
          <p:nvPr/>
        </p:nvPicPr>
        <p:blipFill>
          <a:blip r:embed="rId4"/>
          <a:stretch>
            <a:fillRect/>
          </a:stretch>
        </p:blipFill>
        <p:spPr>
          <a:xfrm>
            <a:off x="6810644" y="294735"/>
            <a:ext cx="1890849" cy="1273495"/>
          </a:xfrm>
          <a:prstGeom prst="rect">
            <a:avLst/>
          </a:prstGeom>
        </p:spPr>
      </p:pic>
      <p:sp>
        <p:nvSpPr>
          <p:cNvPr id="10" name="Rectangle 9"/>
          <p:cNvSpPr/>
          <p:nvPr/>
        </p:nvSpPr>
        <p:spPr>
          <a:xfrm>
            <a:off x="1049212" y="4488672"/>
            <a:ext cx="3508152" cy="1996557"/>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GB" sz="1400" b="1" dirty="0"/>
              <a:t>Maths</a:t>
            </a:r>
          </a:p>
          <a:p>
            <a:r>
              <a:rPr lang="en-GB" sz="1400" dirty="0"/>
              <a:t>We will begin this term</a:t>
            </a:r>
          </a:p>
          <a:p>
            <a:r>
              <a:rPr lang="en-GB" sz="1400" dirty="0"/>
              <a:t>by consolidating and </a:t>
            </a:r>
          </a:p>
          <a:p>
            <a:r>
              <a:rPr lang="en-GB" sz="1400" dirty="0"/>
              <a:t>developing our understanding of place value, focussing on partitioning and number lines with numbers up to 100 or 1000. We will then look at adding and subtracting numbers which includes carrying and exchanging over the 10s barrier. </a:t>
            </a:r>
          </a:p>
        </p:txBody>
      </p:sp>
      <p:pic>
        <p:nvPicPr>
          <p:cNvPr id="21" name="Picture 20"/>
          <p:cNvPicPr>
            <a:picLocks noChangeAspect="1"/>
          </p:cNvPicPr>
          <p:nvPr/>
        </p:nvPicPr>
        <p:blipFill>
          <a:blip r:embed="rId5"/>
          <a:stretch>
            <a:fillRect/>
          </a:stretch>
        </p:blipFill>
        <p:spPr>
          <a:xfrm>
            <a:off x="3147497" y="4534114"/>
            <a:ext cx="1135268" cy="660367"/>
          </a:xfrm>
          <a:prstGeom prst="rect">
            <a:avLst/>
          </a:prstGeom>
        </p:spPr>
      </p:pic>
      <p:pic>
        <p:nvPicPr>
          <p:cNvPr id="11" name="Picture 10"/>
          <p:cNvPicPr>
            <a:picLocks noChangeAspect="1"/>
          </p:cNvPicPr>
          <p:nvPr/>
        </p:nvPicPr>
        <p:blipFill>
          <a:blip r:embed="rId6"/>
          <a:stretch>
            <a:fillRect/>
          </a:stretch>
        </p:blipFill>
        <p:spPr>
          <a:xfrm>
            <a:off x="8836769" y="1661599"/>
            <a:ext cx="779601" cy="1101341"/>
          </a:xfrm>
          <a:prstGeom prst="rect">
            <a:avLst/>
          </a:prstGeom>
        </p:spPr>
      </p:pic>
      <p:pic>
        <p:nvPicPr>
          <p:cNvPr id="17" name="Picture 16"/>
          <p:cNvPicPr>
            <a:picLocks noChangeAspect="1"/>
          </p:cNvPicPr>
          <p:nvPr/>
        </p:nvPicPr>
        <p:blipFill>
          <a:blip r:embed="rId7"/>
          <a:stretch>
            <a:fillRect/>
          </a:stretch>
        </p:blipFill>
        <p:spPr>
          <a:xfrm>
            <a:off x="8836769" y="5031680"/>
            <a:ext cx="779601" cy="779601"/>
          </a:xfrm>
          <a:prstGeom prst="rect">
            <a:avLst/>
          </a:prstGeom>
        </p:spPr>
      </p:pic>
      <p:pic>
        <p:nvPicPr>
          <p:cNvPr id="8" name="Picture 7"/>
          <p:cNvPicPr>
            <a:picLocks noChangeAspect="1"/>
          </p:cNvPicPr>
          <p:nvPr/>
        </p:nvPicPr>
        <p:blipFill rotWithShape="1">
          <a:blip r:embed="rId8"/>
          <a:srcRect l="42780" t="4068" r="2362" b="56748"/>
          <a:stretch/>
        </p:blipFill>
        <p:spPr>
          <a:xfrm>
            <a:off x="4193062" y="1845694"/>
            <a:ext cx="1676632" cy="598798"/>
          </a:xfrm>
          <a:prstGeom prst="rect">
            <a:avLst/>
          </a:prstGeom>
        </p:spPr>
      </p:pic>
      <p:sp>
        <p:nvSpPr>
          <p:cNvPr id="12" name="Rectangle 11"/>
          <p:cNvSpPr/>
          <p:nvPr/>
        </p:nvSpPr>
        <p:spPr>
          <a:xfrm>
            <a:off x="4741817" y="5003474"/>
            <a:ext cx="4924374" cy="163791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Science</a:t>
            </a:r>
          </a:p>
          <a:p>
            <a:r>
              <a:rPr lang="en-GB" sz="1400" dirty="0"/>
              <a:t>As part of our electricity topic, we will be investigating</a:t>
            </a:r>
          </a:p>
          <a:p>
            <a:r>
              <a:rPr lang="en-GB" sz="1400" dirty="0"/>
              <a:t>mains and battery appliances, making simple circuits </a:t>
            </a:r>
          </a:p>
          <a:p>
            <a:r>
              <a:rPr lang="en-GB" sz="1400" dirty="0"/>
              <a:t>and learning how to complete circuits. We will investigate a range of conductors and insulators and will carry out experiments to test these. We will make and use our own switches and take part in electrical discussions.</a:t>
            </a:r>
          </a:p>
        </p:txBody>
      </p:sp>
      <p:graphicFrame>
        <p:nvGraphicFramePr>
          <p:cNvPr id="3" name="Table 2">
            <a:extLst>
              <a:ext uri="{FF2B5EF4-FFF2-40B4-BE49-F238E27FC236}">
                <a16:creationId xmlns:a16="http://schemas.microsoft.com/office/drawing/2014/main" id="{3DC7EC6B-A253-457F-90D6-B1090894CE22}"/>
              </a:ext>
            </a:extLst>
          </p:cNvPr>
          <p:cNvGraphicFramePr>
            <a:graphicFrameLocks noGrp="1"/>
          </p:cNvGraphicFramePr>
          <p:nvPr>
            <p:extLst>
              <p:ext uri="{D42A27DB-BD31-4B8C-83A1-F6EECF244321}">
                <p14:modId xmlns:p14="http://schemas.microsoft.com/office/powerpoint/2010/main" val="3083930941"/>
              </p:ext>
            </p:extLst>
          </p:nvPr>
        </p:nvGraphicFramePr>
        <p:xfrm>
          <a:off x="254237" y="737602"/>
          <a:ext cx="1356798" cy="2316480"/>
        </p:xfrm>
        <a:graphic>
          <a:graphicData uri="http://schemas.openxmlformats.org/drawingml/2006/table">
            <a:tbl>
              <a:tblPr firstRow="1" bandRow="1">
                <a:tableStyleId>{5940675A-B579-460E-94D1-54222C63F5DA}</a:tableStyleId>
              </a:tblPr>
              <a:tblGrid>
                <a:gridCol w="1356798">
                  <a:extLst>
                    <a:ext uri="{9D8B030D-6E8A-4147-A177-3AD203B41FA5}">
                      <a16:colId xmlns:a16="http://schemas.microsoft.com/office/drawing/2014/main" val="3646318161"/>
                    </a:ext>
                  </a:extLst>
                </a:gridCol>
              </a:tblGrid>
              <a:tr h="370840">
                <a:tc>
                  <a:txBody>
                    <a:bodyPr/>
                    <a:lstStyle/>
                    <a:p>
                      <a:pPr algn="ctr"/>
                      <a:r>
                        <a:rPr lang="en-GB" sz="1400" dirty="0"/>
                        <a:t>Maria Sava</a:t>
                      </a:r>
                    </a:p>
                    <a:p>
                      <a:pPr algn="ctr"/>
                      <a:r>
                        <a:rPr lang="en-GB" sz="1200" dirty="0"/>
                        <a:t>Class Teacher</a:t>
                      </a:r>
                    </a:p>
                  </a:txBody>
                  <a:tcPr/>
                </a:tc>
                <a:extLst>
                  <a:ext uri="{0D108BD9-81ED-4DB2-BD59-A6C34878D82A}">
                    <a16:rowId xmlns:a16="http://schemas.microsoft.com/office/drawing/2014/main" val="1017949296"/>
                  </a:ext>
                </a:extLst>
              </a:tr>
              <a:tr h="370840">
                <a:tc>
                  <a:txBody>
                    <a:bodyPr/>
                    <a:lstStyle/>
                    <a:p>
                      <a:pPr algn="ctr"/>
                      <a:r>
                        <a:rPr lang="en-GB" sz="1400" dirty="0"/>
                        <a:t>Sunny McCall</a:t>
                      </a:r>
                    </a:p>
                    <a:p>
                      <a:pPr algn="ctr"/>
                      <a:r>
                        <a:rPr lang="en-GB" sz="1200" dirty="0"/>
                        <a:t>Teacher/Teaching Assistant</a:t>
                      </a:r>
                    </a:p>
                  </a:txBody>
                  <a:tcPr/>
                </a:tc>
                <a:extLst>
                  <a:ext uri="{0D108BD9-81ED-4DB2-BD59-A6C34878D82A}">
                    <a16:rowId xmlns:a16="http://schemas.microsoft.com/office/drawing/2014/main" val="3535484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Gemma </a:t>
                      </a:r>
                      <a:r>
                        <a:rPr kumimoji="0" lang="en-GB" sz="1400" b="0" i="0" u="none" strike="noStrike" kern="1200" cap="none" spc="0" normalizeH="0" baseline="0" noProof="0" dirty="0" err="1">
                          <a:ln>
                            <a:noFill/>
                          </a:ln>
                          <a:solidFill>
                            <a:prstClr val="black"/>
                          </a:solidFill>
                          <a:effectLst/>
                          <a:uLnTx/>
                          <a:uFillTx/>
                          <a:latin typeface="+mn-lt"/>
                          <a:ea typeface="+mn-ea"/>
                          <a:cs typeface="+mn-cs"/>
                        </a:rPr>
                        <a:t>Dhol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Teacher/</a:t>
                      </a: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32300132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Joanne Martin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2603874661"/>
                  </a:ext>
                </a:extLst>
              </a:tr>
            </a:tbl>
          </a:graphicData>
        </a:graphic>
      </p:graphicFrame>
    </p:spTree>
    <p:extLst>
      <p:ext uri="{BB962C8B-B14F-4D97-AF65-F5344CB8AC3E}">
        <p14:creationId xmlns:p14="http://schemas.microsoft.com/office/powerpoint/2010/main" val="149871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32" y="163287"/>
            <a:ext cx="9588137" cy="658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2941321" y="287383"/>
            <a:ext cx="4023359" cy="1272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All About ME &amp; Black History</a:t>
            </a:r>
          </a:p>
          <a:p>
            <a:pPr algn="ctr"/>
            <a:r>
              <a:rPr lang="en-GB" sz="2400" dirty="0"/>
              <a:t>Autumn 1</a:t>
            </a:r>
          </a:p>
          <a:p>
            <a:pPr algn="ctr"/>
            <a:r>
              <a:rPr lang="en-GB" sz="2400" dirty="0"/>
              <a:t>Owls Class</a:t>
            </a:r>
          </a:p>
        </p:txBody>
      </p:sp>
      <p:pic>
        <p:nvPicPr>
          <p:cNvPr id="7" name="Picture 6"/>
          <p:cNvPicPr>
            <a:picLocks noChangeAspect="1"/>
          </p:cNvPicPr>
          <p:nvPr/>
        </p:nvPicPr>
        <p:blipFill>
          <a:blip r:embed="rId2"/>
          <a:stretch>
            <a:fillRect/>
          </a:stretch>
        </p:blipFill>
        <p:spPr>
          <a:xfrm>
            <a:off x="6810644" y="294735"/>
            <a:ext cx="1890849" cy="1273495"/>
          </a:xfrm>
          <a:prstGeom prst="rect">
            <a:avLst/>
          </a:prstGeom>
        </p:spPr>
      </p:pic>
      <p:sp>
        <p:nvSpPr>
          <p:cNvPr id="14" name="Rectangle 13"/>
          <p:cNvSpPr/>
          <p:nvPr/>
        </p:nvSpPr>
        <p:spPr>
          <a:xfrm>
            <a:off x="6518366" y="1684029"/>
            <a:ext cx="3108960" cy="15042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t>Art</a:t>
            </a:r>
          </a:p>
          <a:p>
            <a:pPr algn="ctr"/>
            <a:r>
              <a:rPr lang="en-GB" sz="1400" dirty="0"/>
              <a:t>We will be creating our own graffiti art using the computer and coloured markers. We will also be using watercolours to paint self-portraits and using papier-mâché to create picture frames. </a:t>
            </a:r>
          </a:p>
        </p:txBody>
      </p:sp>
      <p:pic>
        <p:nvPicPr>
          <p:cNvPr id="6" name="Picture 5"/>
          <p:cNvPicPr>
            <a:picLocks noChangeAspect="1"/>
          </p:cNvPicPr>
          <p:nvPr/>
        </p:nvPicPr>
        <p:blipFill>
          <a:blip r:embed="rId3"/>
          <a:stretch>
            <a:fillRect/>
          </a:stretch>
        </p:blipFill>
        <p:spPr>
          <a:xfrm>
            <a:off x="1596455" y="209005"/>
            <a:ext cx="1511853" cy="1511853"/>
          </a:xfrm>
          <a:prstGeom prst="rect">
            <a:avLst/>
          </a:prstGeom>
        </p:spPr>
      </p:pic>
      <p:sp>
        <p:nvSpPr>
          <p:cNvPr id="21" name="Rounded Rectangular Callout 20"/>
          <p:cNvSpPr/>
          <p:nvPr/>
        </p:nvSpPr>
        <p:spPr>
          <a:xfrm>
            <a:off x="5131527" y="3294231"/>
            <a:ext cx="4495799" cy="3223596"/>
          </a:xfrm>
          <a:prstGeom prst="wedgeRoundRectCallout">
            <a:avLst>
              <a:gd name="adj1" fmla="val -42915"/>
              <a:gd name="adj2" fmla="val 5605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t>How can you help at home?</a:t>
            </a:r>
          </a:p>
          <a:p>
            <a:pPr marL="285750" indent="-285750">
              <a:buFont typeface="Arial" panose="020B0604020202020204" pitchFamily="34" charset="0"/>
              <a:buChar char="•"/>
            </a:pPr>
            <a:r>
              <a:rPr lang="en-GB" sz="1400" dirty="0"/>
              <a:t>Help me learn my times tables or basic number facts, e.g. number bonds to 10 and 20.</a:t>
            </a:r>
          </a:p>
          <a:p>
            <a:pPr marL="285750" indent="-285750">
              <a:buFont typeface="Arial" panose="020B0604020202020204" pitchFamily="34" charset="0"/>
              <a:buChar char="•"/>
            </a:pPr>
            <a:r>
              <a:rPr lang="en-GB" sz="1400" dirty="0"/>
              <a:t>Encourage me to use my knife and fork correctly and be more independent with personal hygiene and self-care.</a:t>
            </a:r>
          </a:p>
          <a:p>
            <a:pPr marL="285750" indent="-285750">
              <a:buFont typeface="Arial" panose="020B0604020202020204" pitchFamily="34" charset="0"/>
              <a:buChar char="•"/>
            </a:pPr>
            <a:r>
              <a:rPr lang="en-GB" sz="1400" dirty="0"/>
              <a:t>Encourage me to help you cook dinner, clear up and tidy away.</a:t>
            </a:r>
          </a:p>
          <a:p>
            <a:pPr marL="285750" indent="-285750">
              <a:buFont typeface="Arial" panose="020B0604020202020204" pitchFamily="34" charset="0"/>
              <a:buChar char="•"/>
            </a:pPr>
            <a:r>
              <a:rPr lang="en-GB" sz="1400" dirty="0"/>
              <a:t>Read regularly together and ask me questions on the text. </a:t>
            </a:r>
          </a:p>
          <a:p>
            <a:pPr marL="285750" indent="-285750">
              <a:buFont typeface="Arial" panose="020B0604020202020204" pitchFamily="34" charset="0"/>
              <a:buChar char="•"/>
            </a:pPr>
            <a:r>
              <a:rPr lang="en-GB" sz="1400" dirty="0"/>
              <a:t>Identify different types of punctuation used in the text you are reading. ? , ! ( ) </a:t>
            </a:r>
          </a:p>
          <a:p>
            <a:pPr marL="285750" indent="-285750">
              <a:buFont typeface="Arial" panose="020B0604020202020204" pitchFamily="34" charset="0"/>
              <a:buChar char="•"/>
            </a:pPr>
            <a:r>
              <a:rPr lang="en-GB" sz="1400" dirty="0"/>
              <a:t>Talk to me about what I am learning in school</a:t>
            </a:r>
          </a:p>
          <a:p>
            <a:pPr marL="285750" indent="-285750">
              <a:buFont typeface="Arial" panose="020B0604020202020204" pitchFamily="34" charset="0"/>
              <a:buChar char="•"/>
            </a:pPr>
            <a:r>
              <a:rPr lang="en-GB" sz="1400" dirty="0"/>
              <a:t>Talk to me about my chimp and how my thinking brain can help me when I am struggling to manage.</a:t>
            </a:r>
          </a:p>
        </p:txBody>
      </p:sp>
      <p:sp>
        <p:nvSpPr>
          <p:cNvPr id="15" name="Rectangle 14"/>
          <p:cNvSpPr/>
          <p:nvPr/>
        </p:nvSpPr>
        <p:spPr>
          <a:xfrm>
            <a:off x="1655214" y="1684031"/>
            <a:ext cx="4743409" cy="150421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t>History</a:t>
            </a:r>
          </a:p>
          <a:p>
            <a:r>
              <a:rPr lang="en-GB" sz="1400" dirty="0"/>
              <a:t>We will use our ICT skills to research and </a:t>
            </a:r>
          </a:p>
          <a:p>
            <a:r>
              <a:rPr lang="en-GB" sz="1400" dirty="0"/>
              <a:t>learn about Key figures in Black History </a:t>
            </a:r>
          </a:p>
          <a:p>
            <a:r>
              <a:rPr lang="en-GB" sz="1400" dirty="0"/>
              <a:t>and the present day along with learning </a:t>
            </a:r>
          </a:p>
          <a:p>
            <a:r>
              <a:rPr lang="en-GB" sz="1400" dirty="0"/>
              <a:t>about racism and how we can tackle racism if we witness it. In art, we will design anti-racism posters and t- shirts and send entries to an anti–racism competition.</a:t>
            </a:r>
          </a:p>
        </p:txBody>
      </p:sp>
      <p:sp>
        <p:nvSpPr>
          <p:cNvPr id="23" name="Rectangle 22"/>
          <p:cNvSpPr/>
          <p:nvPr/>
        </p:nvSpPr>
        <p:spPr>
          <a:xfrm>
            <a:off x="241073" y="4636433"/>
            <a:ext cx="4790120" cy="1706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Computing</a:t>
            </a:r>
          </a:p>
          <a:p>
            <a:r>
              <a:rPr lang="en-GB" sz="1400" dirty="0"/>
              <a:t>We will be learning to code using Bee Bots. We will </a:t>
            </a:r>
          </a:p>
          <a:p>
            <a:r>
              <a:rPr lang="en-GB" sz="1400" dirty="0"/>
              <a:t>explore using individual commands, identify what </a:t>
            </a:r>
          </a:p>
          <a:p>
            <a:r>
              <a:rPr lang="en-GB" sz="1400" dirty="0"/>
              <a:t>each command for the floor robot does, and use that knowledge to start predicting the outcome of </a:t>
            </a:r>
          </a:p>
          <a:p>
            <a:r>
              <a:rPr lang="en-GB" sz="1400" dirty="0"/>
              <a:t>programs.  We will programme the Bee Bots to follow instructions and de-bug when there are mistakes in the code we have given them.</a:t>
            </a:r>
          </a:p>
        </p:txBody>
      </p:sp>
      <p:pic>
        <p:nvPicPr>
          <p:cNvPr id="1026" name="Picture 2" descr="http://chb.org.uk/wp-content/uploads/2020/03/imagechb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031" y="294735"/>
            <a:ext cx="952500" cy="8286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750278" y="1722103"/>
            <a:ext cx="1597342" cy="821636"/>
          </a:xfrm>
          <a:prstGeom prst="rect">
            <a:avLst/>
          </a:prstGeom>
        </p:spPr>
      </p:pic>
      <p:pic>
        <p:nvPicPr>
          <p:cNvPr id="3" name="Picture 2"/>
          <p:cNvPicPr>
            <a:picLocks noChangeAspect="1"/>
          </p:cNvPicPr>
          <p:nvPr/>
        </p:nvPicPr>
        <p:blipFill rotWithShape="1">
          <a:blip r:embed="rId6"/>
          <a:srcRect l="54093" t="34660" r="21347" b="43313"/>
          <a:stretch/>
        </p:blipFill>
        <p:spPr>
          <a:xfrm>
            <a:off x="3918346" y="3313549"/>
            <a:ext cx="710680" cy="477577"/>
          </a:xfrm>
          <a:prstGeom prst="rect">
            <a:avLst/>
          </a:prstGeom>
        </p:spPr>
      </p:pic>
      <p:pic>
        <p:nvPicPr>
          <p:cNvPr id="8" name="Picture 7"/>
          <p:cNvPicPr>
            <a:picLocks noChangeAspect="1"/>
          </p:cNvPicPr>
          <p:nvPr/>
        </p:nvPicPr>
        <p:blipFill rotWithShape="1">
          <a:blip r:embed="rId7"/>
          <a:srcRect l="6799" t="12338" r="5602" b="13376"/>
          <a:stretch/>
        </p:blipFill>
        <p:spPr>
          <a:xfrm>
            <a:off x="4156590" y="4701753"/>
            <a:ext cx="813393" cy="953402"/>
          </a:xfrm>
          <a:prstGeom prst="rect">
            <a:avLst/>
          </a:prstGeom>
        </p:spPr>
      </p:pic>
      <p:sp>
        <p:nvSpPr>
          <p:cNvPr id="22" name="Rectangle 21"/>
          <p:cNvSpPr/>
          <p:nvPr/>
        </p:nvSpPr>
        <p:spPr>
          <a:xfrm>
            <a:off x="1655214" y="3333420"/>
            <a:ext cx="3356570" cy="1080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ctr"/>
            <a:r>
              <a:rPr lang="en-GB" sz="1400" b="1" dirty="0"/>
              <a:t>PE</a:t>
            </a:r>
          </a:p>
          <a:p>
            <a:pPr algn="ctr"/>
            <a:r>
              <a:rPr lang="en-GB" sz="1400" dirty="0"/>
              <a:t>In P.E we will be learning the skills needed for gymnastics, including balancing rolling and sequencing movements into a routine.</a:t>
            </a:r>
          </a:p>
        </p:txBody>
      </p:sp>
      <p:sp>
        <p:nvSpPr>
          <p:cNvPr id="29" name="TextBox 28">
            <a:extLst>
              <a:ext uri="{FF2B5EF4-FFF2-40B4-BE49-F238E27FC236}">
                <a16:creationId xmlns:a16="http://schemas.microsoft.com/office/drawing/2014/main" id="{F1D9C11A-1C60-40B6-80F6-551D49616DD3}"/>
              </a:ext>
            </a:extLst>
          </p:cNvPr>
          <p:cNvSpPr txBox="1"/>
          <p:nvPr/>
        </p:nvSpPr>
        <p:spPr>
          <a:xfrm>
            <a:off x="213319" y="345150"/>
            <a:ext cx="1481631" cy="369332"/>
          </a:xfrm>
          <a:prstGeom prst="rect">
            <a:avLst/>
          </a:prstGeom>
          <a:noFill/>
        </p:spPr>
        <p:txBody>
          <a:bodyPr wrap="square" rtlCol="0">
            <a:spAutoFit/>
          </a:bodyPr>
          <a:lstStyle/>
          <a:p>
            <a:pPr algn="ctr"/>
            <a:r>
              <a:rPr lang="en-GB" dirty="0"/>
              <a:t>Owls Team</a:t>
            </a:r>
          </a:p>
        </p:txBody>
      </p:sp>
      <p:graphicFrame>
        <p:nvGraphicFramePr>
          <p:cNvPr id="31" name="Table 30">
            <a:extLst>
              <a:ext uri="{FF2B5EF4-FFF2-40B4-BE49-F238E27FC236}">
                <a16:creationId xmlns:a16="http://schemas.microsoft.com/office/drawing/2014/main" id="{608AC2DE-5013-4080-94A2-44767C57922E}"/>
              </a:ext>
            </a:extLst>
          </p:cNvPr>
          <p:cNvGraphicFramePr>
            <a:graphicFrameLocks noGrp="1"/>
          </p:cNvGraphicFramePr>
          <p:nvPr>
            <p:extLst>
              <p:ext uri="{D42A27DB-BD31-4B8C-83A1-F6EECF244321}">
                <p14:modId xmlns:p14="http://schemas.microsoft.com/office/powerpoint/2010/main" val="3764295635"/>
              </p:ext>
            </p:extLst>
          </p:nvPr>
        </p:nvGraphicFramePr>
        <p:xfrm>
          <a:off x="254237" y="737602"/>
          <a:ext cx="1356798" cy="2316480"/>
        </p:xfrm>
        <a:graphic>
          <a:graphicData uri="http://schemas.openxmlformats.org/drawingml/2006/table">
            <a:tbl>
              <a:tblPr firstRow="1" bandRow="1">
                <a:tableStyleId>{5940675A-B579-460E-94D1-54222C63F5DA}</a:tableStyleId>
              </a:tblPr>
              <a:tblGrid>
                <a:gridCol w="1356798">
                  <a:extLst>
                    <a:ext uri="{9D8B030D-6E8A-4147-A177-3AD203B41FA5}">
                      <a16:colId xmlns:a16="http://schemas.microsoft.com/office/drawing/2014/main" val="3646318161"/>
                    </a:ext>
                  </a:extLst>
                </a:gridCol>
              </a:tblGrid>
              <a:tr h="370840">
                <a:tc>
                  <a:txBody>
                    <a:bodyPr/>
                    <a:lstStyle/>
                    <a:p>
                      <a:pPr algn="ctr"/>
                      <a:r>
                        <a:rPr lang="en-GB" sz="1400" dirty="0"/>
                        <a:t>Maria Sava</a:t>
                      </a:r>
                    </a:p>
                    <a:p>
                      <a:pPr algn="ctr"/>
                      <a:r>
                        <a:rPr lang="en-GB" sz="1200" dirty="0"/>
                        <a:t>Class Teacher</a:t>
                      </a:r>
                    </a:p>
                  </a:txBody>
                  <a:tcPr/>
                </a:tc>
                <a:extLst>
                  <a:ext uri="{0D108BD9-81ED-4DB2-BD59-A6C34878D82A}">
                    <a16:rowId xmlns:a16="http://schemas.microsoft.com/office/drawing/2014/main" val="1017949296"/>
                  </a:ext>
                </a:extLst>
              </a:tr>
              <a:tr h="370840">
                <a:tc>
                  <a:txBody>
                    <a:bodyPr/>
                    <a:lstStyle/>
                    <a:p>
                      <a:pPr algn="ctr"/>
                      <a:r>
                        <a:rPr lang="en-GB" sz="1400" dirty="0"/>
                        <a:t>Sunny McCall</a:t>
                      </a:r>
                    </a:p>
                    <a:p>
                      <a:pPr algn="ctr"/>
                      <a:r>
                        <a:rPr lang="en-GB" sz="1200" dirty="0"/>
                        <a:t>Teacher/Teaching Assistant</a:t>
                      </a:r>
                    </a:p>
                  </a:txBody>
                  <a:tcPr/>
                </a:tc>
                <a:extLst>
                  <a:ext uri="{0D108BD9-81ED-4DB2-BD59-A6C34878D82A}">
                    <a16:rowId xmlns:a16="http://schemas.microsoft.com/office/drawing/2014/main" val="3535484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Gemma </a:t>
                      </a:r>
                      <a:r>
                        <a:rPr kumimoji="0" lang="en-GB" sz="1400" b="0" i="0" u="none" strike="noStrike" kern="1200" cap="none" spc="0" normalizeH="0" baseline="0" noProof="0" dirty="0" err="1">
                          <a:ln>
                            <a:noFill/>
                          </a:ln>
                          <a:solidFill>
                            <a:prstClr val="black"/>
                          </a:solidFill>
                          <a:effectLst/>
                          <a:uLnTx/>
                          <a:uFillTx/>
                          <a:latin typeface="+mn-lt"/>
                          <a:ea typeface="+mn-ea"/>
                          <a:cs typeface="+mn-cs"/>
                        </a:rPr>
                        <a:t>Dhol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Teacher/</a:t>
                      </a: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32300132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Joanne Martin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2603874661"/>
                  </a:ext>
                </a:extLst>
              </a:tr>
            </a:tbl>
          </a:graphicData>
        </a:graphic>
      </p:graphicFrame>
    </p:spTree>
    <p:extLst>
      <p:ext uri="{BB962C8B-B14F-4D97-AF65-F5344CB8AC3E}">
        <p14:creationId xmlns:p14="http://schemas.microsoft.com/office/powerpoint/2010/main" val="3563919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TotalTime>
  <Words>684</Words>
  <Application>Microsoft Office PowerPoint</Application>
  <PresentationFormat>A4 Paper (210x297 mm)</PresentationFormat>
  <Paragraphs>66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BHPRU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Dolan</dc:creator>
  <cp:lastModifiedBy>Maria Sava</cp:lastModifiedBy>
  <cp:revision>27</cp:revision>
  <dcterms:created xsi:type="dcterms:W3CDTF">2023-09-21T13:09:56Z</dcterms:created>
  <dcterms:modified xsi:type="dcterms:W3CDTF">2026-01-05T14:21:39Z</dcterms:modified>
</cp:coreProperties>
</file>