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09" d="100"/>
          <a:sy n="109" d="100"/>
        </p:scale>
        <p:origin x="14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380470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2182861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3288317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40820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874928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75D2E1-6614-44D7-9F18-1324EAE959BA}" type="datetimeFigureOut">
              <a:rPr lang="en-GB" smtClean="0"/>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476038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75D2E1-6614-44D7-9F18-1324EAE959BA}" type="datetimeFigureOut">
              <a:rPr lang="en-GB" smtClean="0"/>
              <a:t>05/01/2026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62260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75D2E1-6614-44D7-9F18-1324EAE959BA}" type="datetimeFigureOut">
              <a:rPr lang="en-GB" smtClean="0"/>
              <a:t>05/01/2026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68920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75D2E1-6614-44D7-9F18-1324EAE959BA}" type="datetimeFigureOut">
              <a:rPr lang="en-GB" smtClean="0"/>
              <a:t>05/01/2026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20121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896121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764621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5D2E1-6614-44D7-9F18-1324EAE959BA}" type="datetimeFigureOut">
              <a:rPr lang="en-GB" smtClean="0"/>
              <a:t>05/01/2026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864FFE-D82B-4F58-9040-402CCCECF451}" type="slidenum">
              <a:rPr lang="en-GB" smtClean="0"/>
              <a:t>‹#›</a:t>
            </a:fld>
            <a:endParaRPr lang="en-GB"/>
          </a:p>
        </p:txBody>
      </p:sp>
    </p:spTree>
    <p:extLst>
      <p:ext uri="{BB962C8B-B14F-4D97-AF65-F5344CB8AC3E}">
        <p14:creationId xmlns:p14="http://schemas.microsoft.com/office/powerpoint/2010/main" val="12250054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1.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941321" y="287383"/>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Oceans</a:t>
            </a:r>
          </a:p>
          <a:p>
            <a:pPr algn="ctr"/>
            <a:r>
              <a:rPr lang="en-GB" sz="2400" dirty="0"/>
              <a:t>Autumn 2</a:t>
            </a:r>
          </a:p>
          <a:p>
            <a:pPr algn="ctr"/>
            <a:r>
              <a:rPr lang="en-GB" sz="2400" dirty="0"/>
              <a:t>Owls Class</a:t>
            </a:r>
          </a:p>
        </p:txBody>
      </p:sp>
      <p:sp>
        <p:nvSpPr>
          <p:cNvPr id="13" name="Rectangle 12"/>
          <p:cNvSpPr/>
          <p:nvPr/>
        </p:nvSpPr>
        <p:spPr>
          <a:xfrm>
            <a:off x="6006419" y="1599123"/>
            <a:ext cx="3659772" cy="311295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dirty="0"/>
              <a:t>PSHE</a:t>
            </a:r>
          </a:p>
          <a:p>
            <a:r>
              <a:rPr lang="en-GB" sz="1400" dirty="0"/>
              <a:t>We will think about </a:t>
            </a:r>
          </a:p>
          <a:p>
            <a:r>
              <a:rPr lang="en-GB" sz="1400" dirty="0"/>
              <a:t>relationships in our ‘Getting</a:t>
            </a:r>
          </a:p>
          <a:p>
            <a:r>
              <a:rPr lang="en-GB" sz="1400" dirty="0"/>
              <a:t>on and Falling Out’ unit. We will also think about bullying and how we can tackle bullying in our school community. We will make anti-bullying t-shirts and think about different scenarios that might happen and how we could react. We will also think about how to be safe online in school and at home.</a:t>
            </a:r>
          </a:p>
          <a:p>
            <a:r>
              <a:rPr lang="en-GB" sz="1400" dirty="0"/>
              <a:t>In our learning, we will be thinking about what to do when we don’t feel motivated, what to do when we are upset/angry and we will create a just right program that fits our needs.</a:t>
            </a:r>
          </a:p>
        </p:txBody>
      </p:sp>
      <p:sp>
        <p:nvSpPr>
          <p:cNvPr id="9" name="Rectangle 8"/>
          <p:cNvSpPr/>
          <p:nvPr/>
        </p:nvSpPr>
        <p:spPr>
          <a:xfrm>
            <a:off x="1655214" y="1774925"/>
            <a:ext cx="4266266" cy="2782848"/>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400" b="1" dirty="0"/>
              <a:t>English</a:t>
            </a:r>
          </a:p>
          <a:p>
            <a:r>
              <a:rPr lang="en-GB" sz="1400" dirty="0"/>
              <a:t>We will be reading and responding</a:t>
            </a:r>
          </a:p>
          <a:p>
            <a:r>
              <a:rPr lang="en-GB" sz="1400" dirty="0"/>
              <a:t>to books about the ocean, such as </a:t>
            </a:r>
          </a:p>
          <a:p>
            <a:r>
              <a:rPr lang="en-GB" sz="1400" dirty="0"/>
              <a:t>‘The Rainbow Fish’ and ‘Dipper in Danger’. We will write descriptive settings and an underwater adventure. We will also write simple non-chronological reports on sea creatures. </a:t>
            </a:r>
          </a:p>
          <a:p>
            <a:r>
              <a:rPr lang="en-GB" sz="1400" dirty="0"/>
              <a:t>We will develop our sentence writing skills further this half term. The main skills covered will be accurate use of capital letters and full stops, commas, noun phrases, inverted commas, multi-clausal sentences, past tense, first person and past progressive tense (e.g. they were swimming).</a:t>
            </a:r>
          </a:p>
        </p:txBody>
      </p:sp>
      <p:pic>
        <p:nvPicPr>
          <p:cNvPr id="2" name="Picture 1"/>
          <p:cNvPicPr>
            <a:picLocks noChangeAspect="1"/>
          </p:cNvPicPr>
          <p:nvPr/>
        </p:nvPicPr>
        <p:blipFill>
          <a:blip r:embed="rId2"/>
          <a:stretch>
            <a:fillRect/>
          </a:stretch>
        </p:blipFill>
        <p:spPr>
          <a:xfrm>
            <a:off x="8294511" y="326415"/>
            <a:ext cx="1372971" cy="1194485"/>
          </a:xfrm>
          <a:prstGeom prst="rect">
            <a:avLst/>
          </a:prstGeom>
        </p:spPr>
      </p:pic>
      <p:pic>
        <p:nvPicPr>
          <p:cNvPr id="8" name="Picture 7"/>
          <p:cNvPicPr>
            <a:picLocks noChangeAspect="1"/>
          </p:cNvPicPr>
          <p:nvPr/>
        </p:nvPicPr>
        <p:blipFill rotWithShape="1">
          <a:blip r:embed="rId3"/>
          <a:srcRect l="42780" t="4068" r="2362" b="56748"/>
          <a:stretch/>
        </p:blipFill>
        <p:spPr>
          <a:xfrm>
            <a:off x="4309008" y="1865720"/>
            <a:ext cx="1586929" cy="566761"/>
          </a:xfrm>
          <a:prstGeom prst="rect">
            <a:avLst/>
          </a:prstGeom>
        </p:spPr>
      </p:pic>
      <p:sp>
        <p:nvSpPr>
          <p:cNvPr id="12" name="Rectangle 11"/>
          <p:cNvSpPr/>
          <p:nvPr/>
        </p:nvSpPr>
        <p:spPr>
          <a:xfrm>
            <a:off x="5798548" y="4790299"/>
            <a:ext cx="3867643" cy="1863727"/>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b="1" dirty="0"/>
              <a:t>Science</a:t>
            </a:r>
          </a:p>
          <a:p>
            <a:r>
              <a:rPr lang="en-GB" sz="1400" dirty="0"/>
              <a:t>In our Magnets and Forces topic, we </a:t>
            </a:r>
          </a:p>
          <a:p>
            <a:r>
              <a:rPr lang="en-GB" sz="1400" dirty="0"/>
              <a:t>will look at push and pull forces, </a:t>
            </a:r>
          </a:p>
          <a:p>
            <a:r>
              <a:rPr lang="en-GB" sz="1400" dirty="0"/>
              <a:t>including gravity, water and air </a:t>
            </a:r>
          </a:p>
          <a:p>
            <a:r>
              <a:rPr lang="en-GB" sz="1400" dirty="0"/>
              <a:t>resistance. We will design boats to test water resistance. Then we will investigate the strength of magnets, explore magnetic poles and observe how magnets attract different materials.</a:t>
            </a:r>
          </a:p>
        </p:txBody>
      </p:sp>
      <p:pic>
        <p:nvPicPr>
          <p:cNvPr id="3" name="Picture 2"/>
          <p:cNvPicPr>
            <a:picLocks noChangeAspect="1"/>
          </p:cNvPicPr>
          <p:nvPr/>
        </p:nvPicPr>
        <p:blipFill>
          <a:blip r:embed="rId4"/>
          <a:stretch>
            <a:fillRect/>
          </a:stretch>
        </p:blipFill>
        <p:spPr>
          <a:xfrm>
            <a:off x="2032131" y="222603"/>
            <a:ext cx="2168945" cy="1412155"/>
          </a:xfrm>
          <a:prstGeom prst="ellipse">
            <a:avLst/>
          </a:prstGeom>
          <a:ln>
            <a:noFill/>
          </a:ln>
          <a:effectLst>
            <a:softEdge rad="112500"/>
          </a:effectLst>
        </p:spPr>
      </p:pic>
      <p:pic>
        <p:nvPicPr>
          <p:cNvPr id="14" name="Picture 13"/>
          <p:cNvPicPr>
            <a:picLocks noChangeAspect="1"/>
          </p:cNvPicPr>
          <p:nvPr/>
        </p:nvPicPr>
        <p:blipFill>
          <a:blip r:embed="rId5"/>
          <a:stretch>
            <a:fillRect/>
          </a:stretch>
        </p:blipFill>
        <p:spPr>
          <a:xfrm>
            <a:off x="5798548" y="272287"/>
            <a:ext cx="1856690" cy="1314286"/>
          </a:xfrm>
          <a:prstGeom prst="ellipse">
            <a:avLst/>
          </a:prstGeom>
          <a:ln>
            <a:noFill/>
          </a:ln>
          <a:effectLst>
            <a:softEdge rad="112500"/>
          </a:effectLst>
        </p:spPr>
      </p:pic>
      <p:pic>
        <p:nvPicPr>
          <p:cNvPr id="1026" name="Picture 2" descr="Diverse Children Clipart Images – Browse 5,730 Stock Photos, Vectors, and  Video | Adobe Stock"/>
          <p:cNvPicPr>
            <a:picLocks noChangeAspect="1" noChangeArrowheads="1"/>
          </p:cNvPicPr>
          <p:nvPr/>
        </p:nvPicPr>
        <p:blipFill rotWithShape="1">
          <a:blip r:embed="rId6">
            <a:extLst>
              <a:ext uri="{28A0092B-C50C-407E-A947-70E740481C1C}">
                <a14:useLocalDpi xmlns:a14="http://schemas.microsoft.com/office/drawing/2010/main" val="0"/>
              </a:ext>
            </a:extLst>
          </a:blip>
          <a:srcRect t="23326"/>
          <a:stretch/>
        </p:blipFill>
        <p:spPr bwMode="auto">
          <a:xfrm>
            <a:off x="8117954" y="1634758"/>
            <a:ext cx="1475900" cy="66430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p:cNvPicPr>
            <a:picLocks noChangeAspect="1"/>
          </p:cNvPicPr>
          <p:nvPr/>
        </p:nvPicPr>
        <p:blipFill>
          <a:blip r:embed="rId7"/>
          <a:stretch>
            <a:fillRect/>
          </a:stretch>
        </p:blipFill>
        <p:spPr>
          <a:xfrm>
            <a:off x="8743576" y="4938954"/>
            <a:ext cx="711111" cy="770370"/>
          </a:xfrm>
          <a:prstGeom prst="rect">
            <a:avLst/>
          </a:prstGeom>
        </p:spPr>
      </p:pic>
      <p:pic>
        <p:nvPicPr>
          <p:cNvPr id="24" name="Picture 23"/>
          <p:cNvPicPr>
            <a:picLocks noChangeAspect="1"/>
          </p:cNvPicPr>
          <p:nvPr/>
        </p:nvPicPr>
        <p:blipFill>
          <a:blip r:embed="rId2"/>
          <a:stretch>
            <a:fillRect/>
          </a:stretch>
        </p:blipFill>
        <p:spPr>
          <a:xfrm>
            <a:off x="282243" y="210952"/>
            <a:ext cx="1372971" cy="1194485"/>
          </a:xfrm>
          <a:prstGeom prst="rect">
            <a:avLst/>
          </a:prstGeom>
        </p:spPr>
      </p:pic>
      <p:sp>
        <p:nvSpPr>
          <p:cNvPr id="10" name="Rectangle 9"/>
          <p:cNvSpPr/>
          <p:nvPr/>
        </p:nvSpPr>
        <p:spPr>
          <a:xfrm>
            <a:off x="1896249" y="4620100"/>
            <a:ext cx="3357866" cy="2000638"/>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pPr algn="ctr"/>
            <a:r>
              <a:rPr lang="en-GB" sz="1400" b="1" dirty="0"/>
              <a:t>Maths</a:t>
            </a:r>
          </a:p>
          <a:p>
            <a:r>
              <a:rPr lang="en-GB" sz="1400" dirty="0"/>
              <a:t>We will continue to look at </a:t>
            </a:r>
          </a:p>
          <a:p>
            <a:r>
              <a:rPr lang="en-GB" sz="1400" dirty="0"/>
              <a:t>addition and subtraction in </a:t>
            </a:r>
          </a:p>
          <a:p>
            <a:r>
              <a:rPr lang="en-GB" sz="1400" dirty="0"/>
              <a:t>maths this half term, using our Place Value knowledge to happen. We will work on adding and subtracting numbers crossing the 10s and 100s barrier and begin to think about repeated addition and its links to multiplication. </a:t>
            </a:r>
          </a:p>
          <a:p>
            <a:endParaRPr lang="en-GB" sz="1400" dirty="0"/>
          </a:p>
        </p:txBody>
      </p:sp>
      <p:pic>
        <p:nvPicPr>
          <p:cNvPr id="21" name="Picture 20"/>
          <p:cNvPicPr>
            <a:picLocks noChangeAspect="1"/>
          </p:cNvPicPr>
          <p:nvPr/>
        </p:nvPicPr>
        <p:blipFill>
          <a:blip r:embed="rId8"/>
          <a:stretch>
            <a:fillRect/>
          </a:stretch>
        </p:blipFill>
        <p:spPr>
          <a:xfrm>
            <a:off x="3989568" y="4652668"/>
            <a:ext cx="1135268" cy="660367"/>
          </a:xfrm>
          <a:prstGeom prst="rect">
            <a:avLst/>
          </a:prstGeom>
        </p:spPr>
      </p:pic>
      <p:sp>
        <p:nvSpPr>
          <p:cNvPr id="25" name="TextBox 24">
            <a:extLst>
              <a:ext uri="{FF2B5EF4-FFF2-40B4-BE49-F238E27FC236}">
                <a16:creationId xmlns:a16="http://schemas.microsoft.com/office/drawing/2014/main" id="{C9EA1607-6ED5-44AD-91C9-BF81110C5A35}"/>
              </a:ext>
            </a:extLst>
          </p:cNvPr>
          <p:cNvSpPr txBox="1"/>
          <p:nvPr/>
        </p:nvSpPr>
        <p:spPr>
          <a:xfrm>
            <a:off x="174348" y="1593789"/>
            <a:ext cx="1481631" cy="369332"/>
          </a:xfrm>
          <a:prstGeom prst="rect">
            <a:avLst/>
          </a:prstGeom>
          <a:noFill/>
        </p:spPr>
        <p:txBody>
          <a:bodyPr wrap="square" rtlCol="0">
            <a:spAutoFit/>
          </a:bodyPr>
          <a:lstStyle/>
          <a:p>
            <a:pPr algn="ctr"/>
            <a:r>
              <a:rPr lang="en-GB" dirty="0"/>
              <a:t>Owls Team</a:t>
            </a:r>
          </a:p>
        </p:txBody>
      </p:sp>
      <p:graphicFrame>
        <p:nvGraphicFramePr>
          <p:cNvPr id="26" name="Table 25">
            <a:extLst>
              <a:ext uri="{FF2B5EF4-FFF2-40B4-BE49-F238E27FC236}">
                <a16:creationId xmlns:a16="http://schemas.microsoft.com/office/drawing/2014/main" id="{9C251E0B-25B9-4B3F-9EE0-9C2183FA45A7}"/>
              </a:ext>
            </a:extLst>
          </p:cNvPr>
          <p:cNvGraphicFramePr>
            <a:graphicFrameLocks noGrp="1"/>
          </p:cNvGraphicFramePr>
          <p:nvPr>
            <p:extLst>
              <p:ext uri="{D42A27DB-BD31-4B8C-83A1-F6EECF244321}">
                <p14:modId xmlns:p14="http://schemas.microsoft.com/office/powerpoint/2010/main" val="612744958"/>
              </p:ext>
            </p:extLst>
          </p:nvPr>
        </p:nvGraphicFramePr>
        <p:xfrm>
          <a:off x="215266" y="1986241"/>
          <a:ext cx="1356798" cy="2316480"/>
        </p:xfrm>
        <a:graphic>
          <a:graphicData uri="http://schemas.openxmlformats.org/drawingml/2006/table">
            <a:tbl>
              <a:tblPr firstRow="1" bandRow="1">
                <a:tableStyleId>{5940675A-B579-460E-94D1-54222C63F5DA}</a:tableStyleId>
              </a:tblPr>
              <a:tblGrid>
                <a:gridCol w="1356798">
                  <a:extLst>
                    <a:ext uri="{9D8B030D-6E8A-4147-A177-3AD203B41FA5}">
                      <a16:colId xmlns:a16="http://schemas.microsoft.com/office/drawing/2014/main" val="3646318161"/>
                    </a:ext>
                  </a:extLst>
                </a:gridCol>
              </a:tblGrid>
              <a:tr h="370840">
                <a:tc>
                  <a:txBody>
                    <a:bodyPr/>
                    <a:lstStyle/>
                    <a:p>
                      <a:pPr algn="ctr"/>
                      <a:r>
                        <a:rPr lang="en-GB" sz="1400" dirty="0"/>
                        <a:t>Maria Sava</a:t>
                      </a:r>
                    </a:p>
                    <a:p>
                      <a:pPr algn="ctr"/>
                      <a:r>
                        <a:rPr lang="en-GB" sz="1200" dirty="0"/>
                        <a:t>Class Teacher</a:t>
                      </a:r>
                    </a:p>
                  </a:txBody>
                  <a:tcPr/>
                </a:tc>
                <a:extLst>
                  <a:ext uri="{0D108BD9-81ED-4DB2-BD59-A6C34878D82A}">
                    <a16:rowId xmlns:a16="http://schemas.microsoft.com/office/drawing/2014/main" val="1017949296"/>
                  </a:ext>
                </a:extLst>
              </a:tr>
              <a:tr h="370840">
                <a:tc>
                  <a:txBody>
                    <a:bodyPr/>
                    <a:lstStyle/>
                    <a:p>
                      <a:pPr algn="ctr"/>
                      <a:r>
                        <a:rPr lang="en-GB" sz="1400" dirty="0"/>
                        <a:t>Sunny McCall</a:t>
                      </a:r>
                    </a:p>
                    <a:p>
                      <a:pPr algn="ctr"/>
                      <a:r>
                        <a:rPr lang="en-GB" sz="1200" dirty="0"/>
                        <a:t>Teacher/Teaching Assistant</a:t>
                      </a:r>
                    </a:p>
                  </a:txBody>
                  <a:tcPr/>
                </a:tc>
                <a:extLst>
                  <a:ext uri="{0D108BD9-81ED-4DB2-BD59-A6C34878D82A}">
                    <a16:rowId xmlns:a16="http://schemas.microsoft.com/office/drawing/2014/main" val="35354849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mn-lt"/>
                          <a:ea typeface="+mn-ea"/>
                          <a:cs typeface="+mn-cs"/>
                        </a:rPr>
                        <a:t>Gemma </a:t>
                      </a:r>
                      <a:r>
                        <a:rPr kumimoji="0" lang="en-GB" sz="1400" b="0" i="0" u="none" strike="noStrike" kern="1200" cap="none" spc="0" normalizeH="0" baseline="0" noProof="0" dirty="0" err="1">
                          <a:ln>
                            <a:noFill/>
                          </a:ln>
                          <a:solidFill>
                            <a:prstClr val="black"/>
                          </a:solidFill>
                          <a:effectLst/>
                          <a:uLnTx/>
                          <a:uFillTx/>
                          <a:latin typeface="+mn-lt"/>
                          <a:ea typeface="+mn-ea"/>
                          <a:cs typeface="+mn-cs"/>
                        </a:rPr>
                        <a:t>Dhol</a:t>
                      </a:r>
                      <a:endParaRPr kumimoji="0" lang="en-GB" sz="1400" b="0" i="0" u="none" strike="noStrike" kern="1200" cap="none" spc="0" normalizeH="0" baseline="0" noProof="0" dirty="0">
                        <a:ln>
                          <a:noFill/>
                        </a:ln>
                        <a:solidFill>
                          <a:prstClr val="black"/>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t>Teacher/</a:t>
                      </a:r>
                      <a:r>
                        <a:rPr kumimoji="0" lang="en-GB" sz="1200" b="0" i="0" u="none" strike="noStrike" kern="1200" cap="none" spc="0" normalizeH="0" baseline="0" noProof="0" dirty="0">
                          <a:ln>
                            <a:noFill/>
                          </a:ln>
                          <a:solidFill>
                            <a:prstClr val="black"/>
                          </a:solidFill>
                          <a:effectLst/>
                          <a:uLnTx/>
                          <a:uFillTx/>
                          <a:latin typeface="+mn-lt"/>
                          <a:ea typeface="+mn-ea"/>
                          <a:cs typeface="+mn-cs"/>
                        </a:rPr>
                        <a:t>Teaching Assistant</a:t>
                      </a:r>
                    </a:p>
                  </a:txBody>
                  <a:tcPr/>
                </a:tc>
                <a:extLst>
                  <a:ext uri="{0D108BD9-81ED-4DB2-BD59-A6C34878D82A}">
                    <a16:rowId xmlns:a16="http://schemas.microsoft.com/office/drawing/2014/main" val="3230013233"/>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mn-lt"/>
                          <a:ea typeface="+mn-ea"/>
                          <a:cs typeface="+mn-cs"/>
                        </a:rPr>
                        <a:t>Joanne Martin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Teaching Assistant</a:t>
                      </a:r>
                    </a:p>
                  </a:txBody>
                  <a:tcPr/>
                </a:tc>
                <a:extLst>
                  <a:ext uri="{0D108BD9-81ED-4DB2-BD59-A6C34878D82A}">
                    <a16:rowId xmlns:a16="http://schemas.microsoft.com/office/drawing/2014/main" val="2603874661"/>
                  </a:ext>
                </a:extLst>
              </a:tr>
            </a:tbl>
          </a:graphicData>
        </a:graphic>
      </p:graphicFrame>
    </p:spTree>
    <p:extLst>
      <p:ext uri="{BB962C8B-B14F-4D97-AF65-F5344CB8AC3E}">
        <p14:creationId xmlns:p14="http://schemas.microsoft.com/office/powerpoint/2010/main" val="1498719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a:srcRect t="32019" b="30190"/>
          <a:stretch/>
        </p:blipFill>
        <p:spPr>
          <a:xfrm>
            <a:off x="412592" y="5693080"/>
            <a:ext cx="976603" cy="369063"/>
          </a:xfrm>
          <a:prstGeom prst="rect">
            <a:avLst/>
          </a:prstGeom>
        </p:spPr>
      </p:pic>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14" name="Rectangle 13"/>
          <p:cNvSpPr/>
          <p:nvPr/>
        </p:nvSpPr>
        <p:spPr>
          <a:xfrm>
            <a:off x="6518366" y="1684029"/>
            <a:ext cx="3108960" cy="150421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dirty="0"/>
              <a:t>Art</a:t>
            </a:r>
          </a:p>
          <a:p>
            <a:r>
              <a:rPr lang="en-GB" sz="1400" dirty="0"/>
              <a:t>We will use a range of recyclable and non-recyclable materials to create sea creatures and seascapes in our Oceans topic.</a:t>
            </a:r>
          </a:p>
        </p:txBody>
      </p:sp>
      <p:sp>
        <p:nvSpPr>
          <p:cNvPr id="21" name="Rounded Rectangular Callout 20"/>
          <p:cNvSpPr/>
          <p:nvPr/>
        </p:nvSpPr>
        <p:spPr>
          <a:xfrm>
            <a:off x="5131527" y="3294231"/>
            <a:ext cx="4495799" cy="3223596"/>
          </a:xfrm>
          <a:prstGeom prst="wedgeRoundRectCallout">
            <a:avLst>
              <a:gd name="adj1" fmla="val -42915"/>
              <a:gd name="adj2" fmla="val 56054"/>
              <a:gd name="adj3" fmla="val 16667"/>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1400" b="1" dirty="0"/>
              <a:t>How can you help at home?</a:t>
            </a:r>
          </a:p>
          <a:p>
            <a:pPr marL="285750" indent="-285750">
              <a:buFont typeface="Arial" panose="020B0604020202020204" pitchFamily="34" charset="0"/>
              <a:buChar char="•"/>
            </a:pPr>
            <a:r>
              <a:rPr lang="en-GB" sz="1400" dirty="0"/>
              <a:t>Help me learn my times tables or basic number facts, e.g. number bonds to 10 and 20.</a:t>
            </a:r>
          </a:p>
          <a:p>
            <a:pPr marL="285750" indent="-285750">
              <a:buFont typeface="Arial" panose="020B0604020202020204" pitchFamily="34" charset="0"/>
              <a:buChar char="•"/>
            </a:pPr>
            <a:r>
              <a:rPr lang="en-GB" sz="1400" dirty="0"/>
              <a:t>Encourage me to use my knife and fork correctly and be more independent with personal hygiene and self-care.</a:t>
            </a:r>
          </a:p>
          <a:p>
            <a:pPr marL="285750" indent="-285750">
              <a:buFont typeface="Arial" panose="020B0604020202020204" pitchFamily="34" charset="0"/>
              <a:buChar char="•"/>
            </a:pPr>
            <a:r>
              <a:rPr lang="en-GB" sz="1400" dirty="0"/>
              <a:t>Encourage me to help you cook dinner, clear up and tidy away.</a:t>
            </a:r>
          </a:p>
          <a:p>
            <a:pPr marL="285750" indent="-285750">
              <a:buFont typeface="Arial" panose="020B0604020202020204" pitchFamily="34" charset="0"/>
              <a:buChar char="•"/>
            </a:pPr>
            <a:r>
              <a:rPr lang="en-GB" sz="1400" dirty="0"/>
              <a:t>Read regularly together and ask me questions on the text. </a:t>
            </a:r>
          </a:p>
          <a:p>
            <a:pPr marL="285750" indent="-285750">
              <a:buFont typeface="Arial" panose="020B0604020202020204" pitchFamily="34" charset="0"/>
              <a:buChar char="•"/>
            </a:pPr>
            <a:r>
              <a:rPr lang="en-GB" sz="1400" dirty="0"/>
              <a:t>Identify different types of punctuation used in the text you are reading. ? , ! ( ) </a:t>
            </a:r>
          </a:p>
          <a:p>
            <a:pPr marL="285750" indent="-285750">
              <a:buFont typeface="Arial" panose="020B0604020202020204" pitchFamily="34" charset="0"/>
              <a:buChar char="•"/>
            </a:pPr>
            <a:r>
              <a:rPr lang="en-GB" sz="1400" dirty="0"/>
              <a:t>Talk to me about what I am learning in school</a:t>
            </a:r>
          </a:p>
          <a:p>
            <a:pPr marL="285750" indent="-285750">
              <a:buFont typeface="Arial" panose="020B0604020202020204" pitchFamily="34" charset="0"/>
              <a:buChar char="•"/>
            </a:pPr>
            <a:r>
              <a:rPr lang="en-GB" sz="1400" dirty="0"/>
              <a:t>Talk to me about my chimp and how my thinking brain can help me when I am struggling to manage.</a:t>
            </a:r>
          </a:p>
        </p:txBody>
      </p:sp>
      <p:sp>
        <p:nvSpPr>
          <p:cNvPr id="15" name="Rectangle 14"/>
          <p:cNvSpPr/>
          <p:nvPr/>
        </p:nvSpPr>
        <p:spPr>
          <a:xfrm>
            <a:off x="1655214" y="1684031"/>
            <a:ext cx="4743409" cy="1504211"/>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400" b="1" dirty="0"/>
              <a:t>Geography</a:t>
            </a:r>
          </a:p>
          <a:p>
            <a:r>
              <a:rPr lang="en-GB" sz="1400" dirty="0"/>
              <a:t>We will study the oceans and seas of the world.</a:t>
            </a:r>
          </a:p>
          <a:p>
            <a:r>
              <a:rPr lang="en-GB" sz="1400" dirty="0"/>
              <a:t>We will map where they are and look at the </a:t>
            </a:r>
          </a:p>
          <a:p>
            <a:r>
              <a:rPr lang="en-GB" sz="1400" dirty="0"/>
              <a:t>impact that the climate has on our oceans. We will look at the amount of plastics found within our oceans and what we can do to help reduce plastic waste.</a:t>
            </a:r>
          </a:p>
        </p:txBody>
      </p:sp>
      <p:sp>
        <p:nvSpPr>
          <p:cNvPr id="23" name="Rectangle 22"/>
          <p:cNvSpPr/>
          <p:nvPr/>
        </p:nvSpPr>
        <p:spPr>
          <a:xfrm>
            <a:off x="1674403" y="3285700"/>
            <a:ext cx="3422237" cy="262058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b="1" dirty="0"/>
              <a:t>Computing</a:t>
            </a:r>
          </a:p>
          <a:p>
            <a:r>
              <a:rPr lang="en-GB" sz="1400" dirty="0"/>
              <a:t>We will continue to learn to code</a:t>
            </a:r>
          </a:p>
          <a:p>
            <a:r>
              <a:rPr lang="en-GB" sz="1400" dirty="0"/>
              <a:t>using Bee Bots. We will </a:t>
            </a:r>
          </a:p>
          <a:p>
            <a:r>
              <a:rPr lang="en-GB" sz="1400" dirty="0"/>
              <a:t>programme the Bee Bots to follow </a:t>
            </a:r>
          </a:p>
          <a:p>
            <a:r>
              <a:rPr lang="en-GB" sz="1400" dirty="0"/>
              <a:t>instructions and de-bug when there are mistakes in the code we have given them. We will then use given commands in different orders to investigate how the order affects the outcome. We will also design algorithms, then test those algorithms as programs and debug them.</a:t>
            </a:r>
          </a:p>
        </p:txBody>
      </p:sp>
      <p:sp>
        <p:nvSpPr>
          <p:cNvPr id="22" name="Rectangle 21"/>
          <p:cNvSpPr/>
          <p:nvPr/>
        </p:nvSpPr>
        <p:spPr>
          <a:xfrm>
            <a:off x="192772" y="5965288"/>
            <a:ext cx="4653547" cy="753171"/>
          </a:xfrm>
          <a:prstGeom prst="rect">
            <a:avLst/>
          </a:prstGeom>
          <a:noFill/>
        </p:spPr>
        <p:style>
          <a:lnRef idx="2">
            <a:schemeClr val="accent1"/>
          </a:lnRef>
          <a:fillRef idx="1">
            <a:schemeClr val="lt1"/>
          </a:fillRef>
          <a:effectRef idx="0">
            <a:schemeClr val="accent1"/>
          </a:effectRef>
          <a:fontRef idx="minor">
            <a:schemeClr val="dk1"/>
          </a:fontRef>
        </p:style>
        <p:txBody>
          <a:bodyPr rtlCol="0" anchor="b"/>
          <a:lstStyle/>
          <a:p>
            <a:pPr algn="ctr"/>
            <a:r>
              <a:rPr lang="en-GB" sz="1400" b="1" dirty="0"/>
              <a:t>PE</a:t>
            </a:r>
          </a:p>
          <a:p>
            <a:r>
              <a:rPr lang="en-GB" sz="1400" dirty="0"/>
              <a:t>In P.E., we will be having swimming lessons at The Prince Regent Swimming pool this half term.</a:t>
            </a:r>
          </a:p>
        </p:txBody>
      </p:sp>
      <p:pic>
        <p:nvPicPr>
          <p:cNvPr id="8" name="Picture 7"/>
          <p:cNvPicPr>
            <a:picLocks noChangeAspect="1"/>
          </p:cNvPicPr>
          <p:nvPr/>
        </p:nvPicPr>
        <p:blipFill rotWithShape="1">
          <a:blip r:embed="rId3"/>
          <a:srcRect l="6799" t="12338" r="5602" b="13376"/>
          <a:stretch/>
        </p:blipFill>
        <p:spPr>
          <a:xfrm>
            <a:off x="4249692" y="3316696"/>
            <a:ext cx="797262" cy="953402"/>
          </a:xfrm>
          <a:prstGeom prst="rect">
            <a:avLst/>
          </a:prstGeom>
        </p:spPr>
      </p:pic>
      <p:pic>
        <p:nvPicPr>
          <p:cNvPr id="28" name="Picture 27"/>
          <p:cNvPicPr>
            <a:picLocks noChangeAspect="1"/>
          </p:cNvPicPr>
          <p:nvPr/>
        </p:nvPicPr>
        <p:blipFill>
          <a:blip r:embed="rId4"/>
          <a:stretch>
            <a:fillRect/>
          </a:stretch>
        </p:blipFill>
        <p:spPr>
          <a:xfrm>
            <a:off x="5128555" y="1712918"/>
            <a:ext cx="1181154" cy="769025"/>
          </a:xfrm>
          <a:prstGeom prst="ellipse">
            <a:avLst/>
          </a:prstGeom>
          <a:ln>
            <a:noFill/>
          </a:ln>
          <a:effectLst>
            <a:softEdge rad="112500"/>
          </a:effectLst>
        </p:spPr>
      </p:pic>
      <p:sp>
        <p:nvSpPr>
          <p:cNvPr id="31" name="Rectangle 30"/>
          <p:cNvSpPr/>
          <p:nvPr/>
        </p:nvSpPr>
        <p:spPr>
          <a:xfrm>
            <a:off x="2941321" y="287383"/>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Oceans</a:t>
            </a:r>
          </a:p>
          <a:p>
            <a:pPr algn="ctr"/>
            <a:r>
              <a:rPr lang="en-GB" sz="2400" dirty="0"/>
              <a:t>Autumn 2</a:t>
            </a:r>
          </a:p>
          <a:p>
            <a:pPr algn="ctr"/>
            <a:r>
              <a:rPr lang="en-GB" sz="2400" dirty="0"/>
              <a:t>Owls Class</a:t>
            </a:r>
          </a:p>
        </p:txBody>
      </p:sp>
      <p:pic>
        <p:nvPicPr>
          <p:cNvPr id="32" name="Picture 31"/>
          <p:cNvPicPr>
            <a:picLocks noChangeAspect="1"/>
          </p:cNvPicPr>
          <p:nvPr/>
        </p:nvPicPr>
        <p:blipFill>
          <a:blip r:embed="rId5"/>
          <a:stretch>
            <a:fillRect/>
          </a:stretch>
        </p:blipFill>
        <p:spPr>
          <a:xfrm>
            <a:off x="8254355" y="271617"/>
            <a:ext cx="1372971" cy="1194485"/>
          </a:xfrm>
          <a:prstGeom prst="rect">
            <a:avLst/>
          </a:prstGeom>
        </p:spPr>
      </p:pic>
      <p:pic>
        <p:nvPicPr>
          <p:cNvPr id="33" name="Picture 32"/>
          <p:cNvPicPr>
            <a:picLocks noChangeAspect="1"/>
          </p:cNvPicPr>
          <p:nvPr/>
        </p:nvPicPr>
        <p:blipFill>
          <a:blip r:embed="rId4"/>
          <a:stretch>
            <a:fillRect/>
          </a:stretch>
        </p:blipFill>
        <p:spPr>
          <a:xfrm>
            <a:off x="2032131" y="222603"/>
            <a:ext cx="2168945" cy="1412155"/>
          </a:xfrm>
          <a:prstGeom prst="ellipse">
            <a:avLst/>
          </a:prstGeom>
          <a:ln>
            <a:noFill/>
          </a:ln>
          <a:effectLst>
            <a:softEdge rad="112500"/>
          </a:effectLst>
        </p:spPr>
      </p:pic>
      <p:pic>
        <p:nvPicPr>
          <p:cNvPr id="34" name="Picture 33"/>
          <p:cNvPicPr>
            <a:picLocks noChangeAspect="1"/>
          </p:cNvPicPr>
          <p:nvPr/>
        </p:nvPicPr>
        <p:blipFill>
          <a:blip r:embed="rId6"/>
          <a:stretch>
            <a:fillRect/>
          </a:stretch>
        </p:blipFill>
        <p:spPr>
          <a:xfrm>
            <a:off x="5798548" y="272287"/>
            <a:ext cx="1856690" cy="1314286"/>
          </a:xfrm>
          <a:prstGeom prst="ellipse">
            <a:avLst/>
          </a:prstGeom>
          <a:ln>
            <a:noFill/>
          </a:ln>
          <a:effectLst>
            <a:softEdge rad="112500"/>
          </a:effectLst>
        </p:spPr>
      </p:pic>
      <p:pic>
        <p:nvPicPr>
          <p:cNvPr id="24" name="Picture 23"/>
          <p:cNvPicPr>
            <a:picLocks noChangeAspect="1"/>
          </p:cNvPicPr>
          <p:nvPr/>
        </p:nvPicPr>
        <p:blipFill>
          <a:blip r:embed="rId5"/>
          <a:stretch>
            <a:fillRect/>
          </a:stretch>
        </p:blipFill>
        <p:spPr>
          <a:xfrm>
            <a:off x="282243" y="210952"/>
            <a:ext cx="1372971" cy="1194485"/>
          </a:xfrm>
          <a:prstGeom prst="rect">
            <a:avLst/>
          </a:prstGeom>
        </p:spPr>
      </p:pic>
      <p:sp>
        <p:nvSpPr>
          <p:cNvPr id="39" name="TextBox 38">
            <a:extLst>
              <a:ext uri="{FF2B5EF4-FFF2-40B4-BE49-F238E27FC236}">
                <a16:creationId xmlns:a16="http://schemas.microsoft.com/office/drawing/2014/main" id="{0F88F951-FE85-4EA6-A67E-941C4865059E}"/>
              </a:ext>
            </a:extLst>
          </p:cNvPr>
          <p:cNvSpPr txBox="1"/>
          <p:nvPr/>
        </p:nvSpPr>
        <p:spPr>
          <a:xfrm>
            <a:off x="192772" y="1543021"/>
            <a:ext cx="1481631" cy="369332"/>
          </a:xfrm>
          <a:prstGeom prst="rect">
            <a:avLst/>
          </a:prstGeom>
          <a:noFill/>
        </p:spPr>
        <p:txBody>
          <a:bodyPr wrap="square" rtlCol="0">
            <a:spAutoFit/>
          </a:bodyPr>
          <a:lstStyle/>
          <a:p>
            <a:pPr algn="ctr"/>
            <a:r>
              <a:rPr lang="en-GB" dirty="0"/>
              <a:t>Owls Team</a:t>
            </a:r>
          </a:p>
        </p:txBody>
      </p:sp>
      <p:graphicFrame>
        <p:nvGraphicFramePr>
          <p:cNvPr id="40" name="Table 39">
            <a:extLst>
              <a:ext uri="{FF2B5EF4-FFF2-40B4-BE49-F238E27FC236}">
                <a16:creationId xmlns:a16="http://schemas.microsoft.com/office/drawing/2014/main" id="{578D4395-F7D4-4545-AA22-E8C5798ECA25}"/>
              </a:ext>
            </a:extLst>
          </p:cNvPr>
          <p:cNvGraphicFramePr>
            <a:graphicFrameLocks noGrp="1"/>
          </p:cNvGraphicFramePr>
          <p:nvPr>
            <p:extLst>
              <p:ext uri="{D42A27DB-BD31-4B8C-83A1-F6EECF244321}">
                <p14:modId xmlns:p14="http://schemas.microsoft.com/office/powerpoint/2010/main" val="295776622"/>
              </p:ext>
            </p:extLst>
          </p:nvPr>
        </p:nvGraphicFramePr>
        <p:xfrm>
          <a:off x="233690" y="1935473"/>
          <a:ext cx="1356798" cy="2316480"/>
        </p:xfrm>
        <a:graphic>
          <a:graphicData uri="http://schemas.openxmlformats.org/drawingml/2006/table">
            <a:tbl>
              <a:tblPr firstRow="1" bandRow="1">
                <a:tableStyleId>{5940675A-B579-460E-94D1-54222C63F5DA}</a:tableStyleId>
              </a:tblPr>
              <a:tblGrid>
                <a:gridCol w="1356798">
                  <a:extLst>
                    <a:ext uri="{9D8B030D-6E8A-4147-A177-3AD203B41FA5}">
                      <a16:colId xmlns:a16="http://schemas.microsoft.com/office/drawing/2014/main" val="3646318161"/>
                    </a:ext>
                  </a:extLst>
                </a:gridCol>
              </a:tblGrid>
              <a:tr h="370840">
                <a:tc>
                  <a:txBody>
                    <a:bodyPr/>
                    <a:lstStyle/>
                    <a:p>
                      <a:pPr algn="ctr"/>
                      <a:r>
                        <a:rPr lang="en-GB" sz="1400" dirty="0"/>
                        <a:t>Maria Sava</a:t>
                      </a:r>
                    </a:p>
                    <a:p>
                      <a:pPr algn="ctr"/>
                      <a:r>
                        <a:rPr lang="en-GB" sz="1200" dirty="0"/>
                        <a:t>Class Teacher</a:t>
                      </a:r>
                    </a:p>
                  </a:txBody>
                  <a:tcPr/>
                </a:tc>
                <a:extLst>
                  <a:ext uri="{0D108BD9-81ED-4DB2-BD59-A6C34878D82A}">
                    <a16:rowId xmlns:a16="http://schemas.microsoft.com/office/drawing/2014/main" val="1017949296"/>
                  </a:ext>
                </a:extLst>
              </a:tr>
              <a:tr h="370840">
                <a:tc>
                  <a:txBody>
                    <a:bodyPr/>
                    <a:lstStyle/>
                    <a:p>
                      <a:pPr algn="ctr"/>
                      <a:r>
                        <a:rPr lang="en-GB" sz="1400" dirty="0"/>
                        <a:t>Sunny McCall</a:t>
                      </a:r>
                    </a:p>
                    <a:p>
                      <a:pPr algn="ctr"/>
                      <a:r>
                        <a:rPr lang="en-GB" sz="1200" dirty="0"/>
                        <a:t>Teacher/Teaching Assistant</a:t>
                      </a:r>
                    </a:p>
                  </a:txBody>
                  <a:tcPr/>
                </a:tc>
                <a:extLst>
                  <a:ext uri="{0D108BD9-81ED-4DB2-BD59-A6C34878D82A}">
                    <a16:rowId xmlns:a16="http://schemas.microsoft.com/office/drawing/2014/main" val="35354849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mn-lt"/>
                          <a:ea typeface="+mn-ea"/>
                          <a:cs typeface="+mn-cs"/>
                        </a:rPr>
                        <a:t>Gemma </a:t>
                      </a:r>
                      <a:r>
                        <a:rPr kumimoji="0" lang="en-GB" sz="1400" b="0" i="0" u="none" strike="noStrike" kern="1200" cap="none" spc="0" normalizeH="0" baseline="0" noProof="0" dirty="0" err="1">
                          <a:ln>
                            <a:noFill/>
                          </a:ln>
                          <a:solidFill>
                            <a:prstClr val="black"/>
                          </a:solidFill>
                          <a:effectLst/>
                          <a:uLnTx/>
                          <a:uFillTx/>
                          <a:latin typeface="+mn-lt"/>
                          <a:ea typeface="+mn-ea"/>
                          <a:cs typeface="+mn-cs"/>
                        </a:rPr>
                        <a:t>Dhol</a:t>
                      </a:r>
                      <a:endParaRPr kumimoji="0" lang="en-GB" sz="1400" b="0" i="0" u="none" strike="noStrike" kern="1200" cap="none" spc="0" normalizeH="0" baseline="0" noProof="0" dirty="0">
                        <a:ln>
                          <a:noFill/>
                        </a:ln>
                        <a:solidFill>
                          <a:prstClr val="black"/>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t>Teacher/</a:t>
                      </a:r>
                      <a:r>
                        <a:rPr kumimoji="0" lang="en-GB" sz="1200" b="0" i="0" u="none" strike="noStrike" kern="1200" cap="none" spc="0" normalizeH="0" baseline="0" noProof="0" dirty="0">
                          <a:ln>
                            <a:noFill/>
                          </a:ln>
                          <a:solidFill>
                            <a:prstClr val="black"/>
                          </a:solidFill>
                          <a:effectLst/>
                          <a:uLnTx/>
                          <a:uFillTx/>
                          <a:latin typeface="+mn-lt"/>
                          <a:ea typeface="+mn-ea"/>
                          <a:cs typeface="+mn-cs"/>
                        </a:rPr>
                        <a:t>Teaching Assistant</a:t>
                      </a:r>
                    </a:p>
                  </a:txBody>
                  <a:tcPr/>
                </a:tc>
                <a:extLst>
                  <a:ext uri="{0D108BD9-81ED-4DB2-BD59-A6C34878D82A}">
                    <a16:rowId xmlns:a16="http://schemas.microsoft.com/office/drawing/2014/main" val="3230013233"/>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mn-lt"/>
                          <a:ea typeface="+mn-ea"/>
                          <a:cs typeface="+mn-cs"/>
                        </a:rPr>
                        <a:t>Joanne Martin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Teaching Assistant</a:t>
                      </a:r>
                    </a:p>
                  </a:txBody>
                  <a:tcPr/>
                </a:tc>
                <a:extLst>
                  <a:ext uri="{0D108BD9-81ED-4DB2-BD59-A6C34878D82A}">
                    <a16:rowId xmlns:a16="http://schemas.microsoft.com/office/drawing/2014/main" val="2603874661"/>
                  </a:ext>
                </a:extLst>
              </a:tr>
            </a:tbl>
          </a:graphicData>
        </a:graphic>
      </p:graphicFrame>
    </p:spTree>
    <p:extLst>
      <p:ext uri="{BB962C8B-B14F-4D97-AF65-F5344CB8AC3E}">
        <p14:creationId xmlns:p14="http://schemas.microsoft.com/office/powerpoint/2010/main" val="35639190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572</TotalTime>
  <Words>660</Words>
  <Application>Microsoft Office PowerPoint</Application>
  <PresentationFormat>A4 Paper (210x297 mm)</PresentationFormat>
  <Paragraphs>64</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BHPRU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Dolan</dc:creator>
  <cp:lastModifiedBy>Maria Sava</cp:lastModifiedBy>
  <cp:revision>31</cp:revision>
  <dcterms:created xsi:type="dcterms:W3CDTF">2023-09-21T13:09:56Z</dcterms:created>
  <dcterms:modified xsi:type="dcterms:W3CDTF">2026-01-05T14:23:07Z</dcterms:modified>
</cp:coreProperties>
</file>