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8" r:id="rId3"/>
  </p:sldIdLst>
  <p:sldSz cx="9906000" cy="6858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113" d="100"/>
          <a:sy n="113" d="100"/>
        </p:scale>
        <p:origin x="1320"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9675D2E1-6614-44D7-9F18-1324EAE959BA}" type="datetimeFigureOut">
              <a:rPr lang="en-GB" smtClean="0"/>
              <a:t>05/01/2026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8864FFE-D82B-4F58-9040-402CCCECF451}" type="slidenum">
              <a:rPr lang="en-GB" smtClean="0"/>
              <a:t>‹#›</a:t>
            </a:fld>
            <a:endParaRPr lang="en-GB"/>
          </a:p>
        </p:txBody>
      </p:sp>
    </p:spTree>
    <p:extLst>
      <p:ext uri="{BB962C8B-B14F-4D97-AF65-F5344CB8AC3E}">
        <p14:creationId xmlns:p14="http://schemas.microsoft.com/office/powerpoint/2010/main" val="13804705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675D2E1-6614-44D7-9F18-1324EAE959BA}" type="datetimeFigureOut">
              <a:rPr lang="en-GB" smtClean="0"/>
              <a:t>05/01/2026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8864FFE-D82B-4F58-9040-402CCCECF451}" type="slidenum">
              <a:rPr lang="en-GB" smtClean="0"/>
              <a:t>‹#›</a:t>
            </a:fld>
            <a:endParaRPr lang="en-GB"/>
          </a:p>
        </p:txBody>
      </p:sp>
    </p:spTree>
    <p:extLst>
      <p:ext uri="{BB962C8B-B14F-4D97-AF65-F5344CB8AC3E}">
        <p14:creationId xmlns:p14="http://schemas.microsoft.com/office/powerpoint/2010/main" val="21828614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675D2E1-6614-44D7-9F18-1324EAE959BA}" type="datetimeFigureOut">
              <a:rPr lang="en-GB" smtClean="0"/>
              <a:t>05/01/2026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8864FFE-D82B-4F58-9040-402CCCECF451}" type="slidenum">
              <a:rPr lang="en-GB" smtClean="0"/>
              <a:t>‹#›</a:t>
            </a:fld>
            <a:endParaRPr lang="en-GB"/>
          </a:p>
        </p:txBody>
      </p:sp>
    </p:spTree>
    <p:extLst>
      <p:ext uri="{BB962C8B-B14F-4D97-AF65-F5344CB8AC3E}">
        <p14:creationId xmlns:p14="http://schemas.microsoft.com/office/powerpoint/2010/main" val="32883172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675D2E1-6614-44D7-9F18-1324EAE959BA}" type="datetimeFigureOut">
              <a:rPr lang="en-GB" smtClean="0"/>
              <a:t>05/01/2026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8864FFE-D82B-4F58-9040-402CCCECF451}" type="slidenum">
              <a:rPr lang="en-GB" smtClean="0"/>
              <a:t>‹#›</a:t>
            </a:fld>
            <a:endParaRPr lang="en-GB"/>
          </a:p>
        </p:txBody>
      </p:sp>
    </p:spTree>
    <p:extLst>
      <p:ext uri="{BB962C8B-B14F-4D97-AF65-F5344CB8AC3E}">
        <p14:creationId xmlns:p14="http://schemas.microsoft.com/office/powerpoint/2010/main" val="19408201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9675D2E1-6614-44D7-9F18-1324EAE959BA}" type="datetimeFigureOut">
              <a:rPr lang="en-GB" smtClean="0"/>
              <a:t>05/01/2026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8864FFE-D82B-4F58-9040-402CCCECF451}" type="slidenum">
              <a:rPr lang="en-GB" smtClean="0"/>
              <a:t>‹#›</a:t>
            </a:fld>
            <a:endParaRPr lang="en-GB"/>
          </a:p>
        </p:txBody>
      </p:sp>
    </p:spTree>
    <p:extLst>
      <p:ext uri="{BB962C8B-B14F-4D97-AF65-F5344CB8AC3E}">
        <p14:creationId xmlns:p14="http://schemas.microsoft.com/office/powerpoint/2010/main" val="18749288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675D2E1-6614-44D7-9F18-1324EAE959BA}" type="datetimeFigureOut">
              <a:rPr lang="en-GB" smtClean="0"/>
              <a:t>05/01/2026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8864FFE-D82B-4F58-9040-402CCCECF451}" type="slidenum">
              <a:rPr lang="en-GB" smtClean="0"/>
              <a:t>‹#›</a:t>
            </a:fld>
            <a:endParaRPr lang="en-GB"/>
          </a:p>
        </p:txBody>
      </p:sp>
    </p:spTree>
    <p:extLst>
      <p:ext uri="{BB962C8B-B14F-4D97-AF65-F5344CB8AC3E}">
        <p14:creationId xmlns:p14="http://schemas.microsoft.com/office/powerpoint/2010/main" val="14760386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82329" y="2505075"/>
            <a:ext cx="4190702"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014913" y="2505075"/>
            <a:ext cx="4211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675D2E1-6614-44D7-9F18-1324EAE959BA}" type="datetimeFigureOut">
              <a:rPr lang="en-GB" smtClean="0"/>
              <a:t>05/01/2026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A8864FFE-D82B-4F58-9040-402CCCECF451}" type="slidenum">
              <a:rPr lang="en-GB" smtClean="0"/>
              <a:t>‹#›</a:t>
            </a:fld>
            <a:endParaRPr lang="en-GB"/>
          </a:p>
        </p:txBody>
      </p:sp>
    </p:spTree>
    <p:extLst>
      <p:ext uri="{BB962C8B-B14F-4D97-AF65-F5344CB8AC3E}">
        <p14:creationId xmlns:p14="http://schemas.microsoft.com/office/powerpoint/2010/main" val="16622601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675D2E1-6614-44D7-9F18-1324EAE959BA}" type="datetimeFigureOut">
              <a:rPr lang="en-GB" smtClean="0"/>
              <a:t>05/01/2026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A8864FFE-D82B-4F58-9040-402CCCECF451}" type="slidenum">
              <a:rPr lang="en-GB" smtClean="0"/>
              <a:t>‹#›</a:t>
            </a:fld>
            <a:endParaRPr lang="en-GB"/>
          </a:p>
        </p:txBody>
      </p:sp>
    </p:spTree>
    <p:extLst>
      <p:ext uri="{BB962C8B-B14F-4D97-AF65-F5344CB8AC3E}">
        <p14:creationId xmlns:p14="http://schemas.microsoft.com/office/powerpoint/2010/main" val="19689206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675D2E1-6614-44D7-9F18-1324EAE959BA}" type="datetimeFigureOut">
              <a:rPr lang="en-GB" smtClean="0"/>
              <a:t>05/01/2026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A8864FFE-D82B-4F58-9040-402CCCECF451}" type="slidenum">
              <a:rPr lang="en-GB" smtClean="0"/>
              <a:t>‹#›</a:t>
            </a:fld>
            <a:endParaRPr lang="en-GB"/>
          </a:p>
        </p:txBody>
      </p:sp>
    </p:spTree>
    <p:extLst>
      <p:ext uri="{BB962C8B-B14F-4D97-AF65-F5344CB8AC3E}">
        <p14:creationId xmlns:p14="http://schemas.microsoft.com/office/powerpoint/2010/main" val="16201212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9675D2E1-6614-44D7-9F18-1324EAE959BA}" type="datetimeFigureOut">
              <a:rPr lang="en-GB" smtClean="0"/>
              <a:t>05/01/2026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8864FFE-D82B-4F58-9040-402CCCECF451}" type="slidenum">
              <a:rPr lang="en-GB" smtClean="0"/>
              <a:t>‹#›</a:t>
            </a:fld>
            <a:endParaRPr lang="en-GB"/>
          </a:p>
        </p:txBody>
      </p:sp>
    </p:spTree>
    <p:extLst>
      <p:ext uri="{BB962C8B-B14F-4D97-AF65-F5344CB8AC3E}">
        <p14:creationId xmlns:p14="http://schemas.microsoft.com/office/powerpoint/2010/main" val="8961215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9675D2E1-6614-44D7-9F18-1324EAE959BA}" type="datetimeFigureOut">
              <a:rPr lang="en-GB" smtClean="0"/>
              <a:t>05/01/2026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8864FFE-D82B-4F58-9040-402CCCECF451}" type="slidenum">
              <a:rPr lang="en-GB" smtClean="0"/>
              <a:t>‹#›</a:t>
            </a:fld>
            <a:endParaRPr lang="en-GB"/>
          </a:p>
        </p:txBody>
      </p:sp>
    </p:spTree>
    <p:extLst>
      <p:ext uri="{BB962C8B-B14F-4D97-AF65-F5344CB8AC3E}">
        <p14:creationId xmlns:p14="http://schemas.microsoft.com/office/powerpoint/2010/main" val="7646217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675D2E1-6614-44D7-9F18-1324EAE959BA}" type="datetimeFigureOut">
              <a:rPr lang="en-GB" smtClean="0"/>
              <a:t>05/01/2026</a:t>
            </a:fld>
            <a:endParaRPr lang="en-GB"/>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8864FFE-D82B-4F58-9040-402CCCECF451}" type="slidenum">
              <a:rPr lang="en-GB" smtClean="0"/>
              <a:t>‹#›</a:t>
            </a:fld>
            <a:endParaRPr lang="en-GB"/>
          </a:p>
        </p:txBody>
      </p:sp>
    </p:spTree>
    <p:extLst>
      <p:ext uri="{BB962C8B-B14F-4D97-AF65-F5344CB8AC3E}">
        <p14:creationId xmlns:p14="http://schemas.microsoft.com/office/powerpoint/2010/main" val="122500541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6.png"/><Relationship Id="rId1" Type="http://schemas.openxmlformats.org/officeDocument/2006/relationships/slideLayout" Target="../slideLayouts/slideLayout1.xml"/><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58932" y="163287"/>
            <a:ext cx="9588137" cy="6588000"/>
          </a:xfrm>
          <a:prstGeom prst="rect">
            <a:avLst/>
          </a:prstGeom>
          <a:noFill/>
        </p:spPr>
        <p:style>
          <a:lnRef idx="2">
            <a:schemeClr val="accent1"/>
          </a:lnRef>
          <a:fillRef idx="1">
            <a:schemeClr val="lt1"/>
          </a:fillRef>
          <a:effectRef idx="0">
            <a:schemeClr val="accent1"/>
          </a:effectRef>
          <a:fontRef idx="minor">
            <a:schemeClr val="dk1"/>
          </a:fontRef>
        </p:style>
        <p:txBody>
          <a:bodyPr rtlCol="0" anchor="ctr"/>
          <a:lstStyle/>
          <a:p>
            <a:pPr algn="ctr"/>
            <a:endParaRPr lang="en-GB"/>
          </a:p>
        </p:txBody>
      </p:sp>
      <p:sp>
        <p:nvSpPr>
          <p:cNvPr id="5" name="Rectangle 4"/>
          <p:cNvSpPr/>
          <p:nvPr/>
        </p:nvSpPr>
        <p:spPr>
          <a:xfrm>
            <a:off x="2941321" y="287383"/>
            <a:ext cx="4023359" cy="1272551"/>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GB" sz="2400" dirty="0"/>
              <a:t>Authors and Illustrators</a:t>
            </a:r>
          </a:p>
          <a:p>
            <a:pPr algn="ctr"/>
            <a:r>
              <a:rPr lang="en-GB" sz="2400" dirty="0"/>
              <a:t>Spring 1</a:t>
            </a:r>
          </a:p>
          <a:p>
            <a:pPr algn="ctr"/>
            <a:r>
              <a:rPr lang="en-GB" sz="2400" dirty="0"/>
              <a:t>Eagles Class</a:t>
            </a:r>
          </a:p>
        </p:txBody>
      </p:sp>
      <p:sp>
        <p:nvSpPr>
          <p:cNvPr id="10" name="Rectangle 9"/>
          <p:cNvSpPr/>
          <p:nvPr/>
        </p:nvSpPr>
        <p:spPr>
          <a:xfrm>
            <a:off x="1638595" y="4561196"/>
            <a:ext cx="3525189" cy="2132822"/>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GB" sz="1400" b="1" dirty="0"/>
              <a:t>Maths</a:t>
            </a:r>
          </a:p>
          <a:p>
            <a:r>
              <a:rPr lang="en-GB" sz="1400" dirty="0"/>
              <a:t>For the first part of the spring term we will continuing our work on multiplication and division moving from informal methods such as the Grid method and chunking to more formal algorithms such as short and long multiplication and division. Next we will be learning about fractions, decimals and percentages and if children are ready, we may introduce some algebra.</a:t>
            </a:r>
          </a:p>
        </p:txBody>
      </p:sp>
      <p:sp>
        <p:nvSpPr>
          <p:cNvPr id="12" name="Rectangle 11"/>
          <p:cNvSpPr/>
          <p:nvPr/>
        </p:nvSpPr>
        <p:spPr>
          <a:xfrm>
            <a:off x="5246414" y="4854817"/>
            <a:ext cx="4418026" cy="18392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GB" sz="1400" b="1" dirty="0"/>
              <a:t>Science</a:t>
            </a:r>
          </a:p>
          <a:p>
            <a:r>
              <a:rPr lang="en-GB" sz="1400" dirty="0"/>
              <a:t>In this term, we will be looking at materials and their properties. Children will compare materials according to their properties, investigate thermal conductors and insulators, investigate materials which will dissolve, use different processes to separate mixtures of materials and identify and explain irreversible chemical changes</a:t>
            </a:r>
          </a:p>
        </p:txBody>
      </p:sp>
      <p:sp>
        <p:nvSpPr>
          <p:cNvPr id="13" name="Rectangle 12"/>
          <p:cNvSpPr/>
          <p:nvPr/>
        </p:nvSpPr>
        <p:spPr>
          <a:xfrm>
            <a:off x="5884576" y="1646701"/>
            <a:ext cx="3775288" cy="3150845"/>
          </a:xfrm>
          <a:prstGeom prst="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en-GB" sz="1400" b="1" dirty="0"/>
              <a:t>PSHE</a:t>
            </a:r>
          </a:p>
          <a:p>
            <a:r>
              <a:rPr lang="en-GB" sz="1400" dirty="0"/>
              <a:t>Along with the work we will be doing in English this term on the inner chimp and adverse childhood experiences, in PSHE we will be learning about our Mental Health and Wellbeing.</a:t>
            </a:r>
          </a:p>
          <a:p>
            <a:r>
              <a:rPr lang="en-GB" sz="1400" dirty="0"/>
              <a:t>We will be exploring the concepts of Mental Health and Wellbeing and how to look after ourselves. We will be looing at the ups and downs of mental health and how sleep and bedtime routines can improve our moods and ability to achieve. Towards the end of the first spring term we will also be looking at challenging stereotypes.</a:t>
            </a:r>
            <a:endParaRPr lang="en-GB" dirty="0"/>
          </a:p>
          <a:p>
            <a:endParaRPr lang="en-GB" sz="1400" dirty="0"/>
          </a:p>
        </p:txBody>
      </p:sp>
      <p:sp>
        <p:nvSpPr>
          <p:cNvPr id="18" name="TextBox 17"/>
          <p:cNvSpPr txBox="1"/>
          <p:nvPr/>
        </p:nvSpPr>
        <p:spPr>
          <a:xfrm>
            <a:off x="192773" y="212267"/>
            <a:ext cx="1481631" cy="369332"/>
          </a:xfrm>
          <a:prstGeom prst="rect">
            <a:avLst/>
          </a:prstGeom>
          <a:noFill/>
        </p:spPr>
        <p:txBody>
          <a:bodyPr wrap="square" rtlCol="0">
            <a:spAutoFit/>
          </a:bodyPr>
          <a:lstStyle/>
          <a:p>
            <a:r>
              <a:rPr lang="en-GB" dirty="0"/>
              <a:t>Eagles Team</a:t>
            </a:r>
          </a:p>
        </p:txBody>
      </p:sp>
      <p:sp>
        <p:nvSpPr>
          <p:cNvPr id="19" name="Rectangle 18"/>
          <p:cNvSpPr/>
          <p:nvPr/>
        </p:nvSpPr>
        <p:spPr>
          <a:xfrm>
            <a:off x="246136" y="581599"/>
            <a:ext cx="1318141" cy="10800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GB"/>
          </a:p>
        </p:txBody>
      </p:sp>
      <p:sp>
        <p:nvSpPr>
          <p:cNvPr id="20" name="Rectangle 19"/>
          <p:cNvSpPr/>
          <p:nvPr/>
        </p:nvSpPr>
        <p:spPr>
          <a:xfrm>
            <a:off x="243605" y="1665694"/>
            <a:ext cx="1329468" cy="3600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GB" sz="1200" dirty="0"/>
              <a:t>Richard Enticknap</a:t>
            </a:r>
          </a:p>
          <a:p>
            <a:pPr algn="ctr"/>
            <a:r>
              <a:rPr lang="en-GB" sz="1200" dirty="0"/>
              <a:t>Class Teacher</a:t>
            </a:r>
          </a:p>
        </p:txBody>
      </p:sp>
      <p:sp>
        <p:nvSpPr>
          <p:cNvPr id="27" name="Rectangle 26"/>
          <p:cNvSpPr/>
          <p:nvPr/>
        </p:nvSpPr>
        <p:spPr>
          <a:xfrm>
            <a:off x="243605" y="2108243"/>
            <a:ext cx="1329468" cy="10800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GB"/>
          </a:p>
        </p:txBody>
      </p:sp>
      <p:sp>
        <p:nvSpPr>
          <p:cNvPr id="28" name="Rectangle 27"/>
          <p:cNvSpPr/>
          <p:nvPr/>
        </p:nvSpPr>
        <p:spPr>
          <a:xfrm>
            <a:off x="241073" y="3192338"/>
            <a:ext cx="1332000" cy="3600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GB" sz="1400" dirty="0"/>
              <a:t>Lisa Stewart</a:t>
            </a:r>
          </a:p>
          <a:p>
            <a:pPr algn="ctr"/>
            <a:r>
              <a:rPr lang="en-GB" sz="1200" dirty="0"/>
              <a:t>Teaching Assistant</a:t>
            </a:r>
            <a:endParaRPr lang="en-GB" sz="1100" dirty="0"/>
          </a:p>
        </p:txBody>
      </p:sp>
      <p:sp>
        <p:nvSpPr>
          <p:cNvPr id="29" name="Rectangle 28"/>
          <p:cNvSpPr/>
          <p:nvPr/>
        </p:nvSpPr>
        <p:spPr>
          <a:xfrm>
            <a:off x="241073" y="3638982"/>
            <a:ext cx="1323204" cy="10800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GB"/>
          </a:p>
        </p:txBody>
      </p:sp>
      <p:sp>
        <p:nvSpPr>
          <p:cNvPr id="30" name="Rectangle 29"/>
          <p:cNvSpPr/>
          <p:nvPr/>
        </p:nvSpPr>
        <p:spPr>
          <a:xfrm>
            <a:off x="238541" y="4723077"/>
            <a:ext cx="1325736" cy="3600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GB" sz="1400" dirty="0"/>
              <a:t>Laura Bobos</a:t>
            </a:r>
          </a:p>
          <a:p>
            <a:pPr algn="ctr"/>
            <a:r>
              <a:rPr lang="en-GB" sz="1200" dirty="0"/>
              <a:t>Teaching Assistant</a:t>
            </a:r>
            <a:endParaRPr lang="en-GB" sz="1100" dirty="0"/>
          </a:p>
        </p:txBody>
      </p:sp>
      <p:sp>
        <p:nvSpPr>
          <p:cNvPr id="33" name="Rectangle 32"/>
          <p:cNvSpPr/>
          <p:nvPr/>
        </p:nvSpPr>
        <p:spPr>
          <a:xfrm>
            <a:off x="249869" y="5157442"/>
            <a:ext cx="1323204" cy="10800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GB"/>
          </a:p>
        </p:txBody>
      </p:sp>
      <p:sp>
        <p:nvSpPr>
          <p:cNvPr id="9" name="Rectangle 8"/>
          <p:cNvSpPr/>
          <p:nvPr/>
        </p:nvSpPr>
        <p:spPr>
          <a:xfrm>
            <a:off x="1626436" y="1624543"/>
            <a:ext cx="4188396" cy="2872043"/>
          </a:xfrm>
          <a:prstGeom prst="rect">
            <a:avLst/>
          </a:prstGeom>
        </p:spPr>
        <p:style>
          <a:lnRef idx="2">
            <a:schemeClr val="accent4"/>
          </a:lnRef>
          <a:fillRef idx="1">
            <a:schemeClr val="lt1"/>
          </a:fillRef>
          <a:effectRef idx="0">
            <a:schemeClr val="accent4"/>
          </a:effectRef>
          <a:fontRef idx="minor">
            <a:schemeClr val="dk1"/>
          </a:fontRef>
        </p:style>
        <p:txBody>
          <a:bodyPr rtlCol="0" anchor="ctr"/>
          <a:lstStyle/>
          <a:p>
            <a:pPr algn="ctr"/>
            <a:r>
              <a:rPr lang="en-GB" sz="1400" b="1" dirty="0"/>
              <a:t>English</a:t>
            </a:r>
          </a:p>
          <a:p>
            <a:r>
              <a:rPr lang="en-GB" sz="1300" dirty="0"/>
              <a:t>During our authors and illustrators topic the children will be reading all the wonderful Tom Percival books from his Big Bright Feelings collections. We will use the characters in our books to continue our work on the ‘inner chimp’ and look at Adverse Childhood Experiences.  We will also be continuing our work on ‘The DOSE effect’ – helping children learn more about their brains. Through the wonderful stories children will write letters of advice to the characters and eventually write their own version of one of the stories.</a:t>
            </a:r>
          </a:p>
          <a:p>
            <a:r>
              <a:rPr lang="en-GB" sz="1300" dirty="0"/>
              <a:t>Throughout the term we will be supporting children in their individual writing targets</a:t>
            </a:r>
          </a:p>
        </p:txBody>
      </p:sp>
      <p:pic>
        <p:nvPicPr>
          <p:cNvPr id="2" name="Picture 1"/>
          <p:cNvPicPr>
            <a:picLocks noChangeAspect="1"/>
          </p:cNvPicPr>
          <p:nvPr/>
        </p:nvPicPr>
        <p:blipFill>
          <a:blip r:embed="rId2"/>
          <a:stretch>
            <a:fillRect/>
          </a:stretch>
        </p:blipFill>
        <p:spPr>
          <a:xfrm>
            <a:off x="8748031" y="294735"/>
            <a:ext cx="952500" cy="828675"/>
          </a:xfrm>
          <a:prstGeom prst="rect">
            <a:avLst/>
          </a:prstGeom>
        </p:spPr>
      </p:pic>
      <p:sp>
        <p:nvSpPr>
          <p:cNvPr id="21" name="Rectangle 20">
            <a:extLst>
              <a:ext uri="{FF2B5EF4-FFF2-40B4-BE49-F238E27FC236}">
                <a16:creationId xmlns:a16="http://schemas.microsoft.com/office/drawing/2014/main" id="{8E4A4F3B-AFD4-4E30-9518-849B76C1BD6D}"/>
              </a:ext>
            </a:extLst>
          </p:cNvPr>
          <p:cNvSpPr/>
          <p:nvPr/>
        </p:nvSpPr>
        <p:spPr>
          <a:xfrm>
            <a:off x="247337" y="6237442"/>
            <a:ext cx="1325736" cy="3600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GB" sz="1400" dirty="0"/>
              <a:t>Joanne Martin</a:t>
            </a:r>
          </a:p>
          <a:p>
            <a:pPr algn="ctr"/>
            <a:r>
              <a:rPr lang="en-GB" sz="1200" dirty="0"/>
              <a:t>Teaching Assistant</a:t>
            </a:r>
            <a:endParaRPr lang="en-GB" sz="1100" dirty="0"/>
          </a:p>
        </p:txBody>
      </p:sp>
      <p:pic>
        <p:nvPicPr>
          <p:cNvPr id="22" name="Picture 21">
            <a:extLst>
              <a:ext uri="{FF2B5EF4-FFF2-40B4-BE49-F238E27FC236}">
                <a16:creationId xmlns:a16="http://schemas.microsoft.com/office/drawing/2014/main" id="{05EC03B3-4284-48CF-A425-F2F6A0124F5C}"/>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06513" y="596337"/>
            <a:ext cx="772343" cy="1050524"/>
          </a:xfrm>
          <a:prstGeom prst="rect">
            <a:avLst/>
          </a:prstGeom>
        </p:spPr>
      </p:pic>
      <p:pic>
        <p:nvPicPr>
          <p:cNvPr id="23" name="Picture 22">
            <a:extLst>
              <a:ext uri="{FF2B5EF4-FFF2-40B4-BE49-F238E27FC236}">
                <a16:creationId xmlns:a16="http://schemas.microsoft.com/office/drawing/2014/main" id="{19596045-7BA4-4329-98EA-AFEB3A4FF038}"/>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06513" y="5157442"/>
            <a:ext cx="783852" cy="1045136"/>
          </a:xfrm>
          <a:prstGeom prst="rect">
            <a:avLst/>
          </a:prstGeom>
        </p:spPr>
      </p:pic>
      <p:pic>
        <p:nvPicPr>
          <p:cNvPr id="3" name="Picture 2" descr="Ruby’s Worry: A Big Bright Feelings Book">
            <a:extLst>
              <a:ext uri="{FF2B5EF4-FFF2-40B4-BE49-F238E27FC236}">
                <a16:creationId xmlns:a16="http://schemas.microsoft.com/office/drawing/2014/main" id="{0F976210-F672-4431-9525-363EF8F3D143}"/>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7027572" y="366052"/>
            <a:ext cx="855938" cy="1071173"/>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Ravi's Roar by Tom Percival – The Book Nook">
            <a:extLst>
              <a:ext uri="{FF2B5EF4-FFF2-40B4-BE49-F238E27FC236}">
                <a16:creationId xmlns:a16="http://schemas.microsoft.com/office/drawing/2014/main" id="{15953FB2-322A-4990-AA77-0785347A94AC}"/>
              </a:ext>
            </a:extLst>
          </p:cNvPr>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7936975" y="380715"/>
            <a:ext cx="825062" cy="104708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987193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58932" y="163287"/>
            <a:ext cx="9588137" cy="6588000"/>
          </a:xfrm>
          <a:prstGeom prst="rect">
            <a:avLst/>
          </a:prstGeom>
          <a:noFill/>
        </p:spPr>
        <p:style>
          <a:lnRef idx="2">
            <a:schemeClr val="accent1"/>
          </a:lnRef>
          <a:fillRef idx="1">
            <a:schemeClr val="lt1"/>
          </a:fillRef>
          <a:effectRef idx="0">
            <a:schemeClr val="accent1"/>
          </a:effectRef>
          <a:fontRef idx="minor">
            <a:schemeClr val="dk1"/>
          </a:fontRef>
        </p:style>
        <p:txBody>
          <a:bodyPr rtlCol="0" anchor="ctr"/>
          <a:lstStyle/>
          <a:p>
            <a:pPr algn="ctr"/>
            <a:endParaRPr lang="en-GB"/>
          </a:p>
        </p:txBody>
      </p:sp>
      <p:sp>
        <p:nvSpPr>
          <p:cNvPr id="5" name="Rectangle 4"/>
          <p:cNvSpPr/>
          <p:nvPr/>
        </p:nvSpPr>
        <p:spPr>
          <a:xfrm>
            <a:off x="2941321" y="287383"/>
            <a:ext cx="4023359" cy="1272551"/>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GB" sz="2400" dirty="0"/>
              <a:t>Authors and Illustrators</a:t>
            </a:r>
          </a:p>
          <a:p>
            <a:pPr algn="ctr"/>
            <a:r>
              <a:rPr lang="en-GB" sz="2400" dirty="0"/>
              <a:t>Spring 1</a:t>
            </a:r>
          </a:p>
          <a:p>
            <a:pPr algn="ctr"/>
            <a:r>
              <a:rPr lang="en-GB" sz="2400" dirty="0"/>
              <a:t>Eagles Class</a:t>
            </a:r>
          </a:p>
        </p:txBody>
      </p:sp>
      <p:sp>
        <p:nvSpPr>
          <p:cNvPr id="14" name="Rectangle 13"/>
          <p:cNvSpPr/>
          <p:nvPr/>
        </p:nvSpPr>
        <p:spPr>
          <a:xfrm>
            <a:off x="1655214" y="1756696"/>
            <a:ext cx="7813911" cy="1281240"/>
          </a:xfrm>
          <a:prstGeom prst="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en-GB" sz="1400" b="1" dirty="0"/>
              <a:t>Art</a:t>
            </a:r>
          </a:p>
          <a:p>
            <a:pPr algn="ctr"/>
            <a:r>
              <a:rPr lang="en-GB" sz="1400" dirty="0"/>
              <a:t>Art is a big focus this term with the hope that children will be creating their own Tom Percival inspired stories and illustrating them ready for publishing. To get the children ready, we will be looking at Tom Percival art style and leaning from him using online tutorials. Children will use a variety of media to create final pieces including water colours and collage.</a:t>
            </a:r>
          </a:p>
        </p:txBody>
      </p:sp>
      <p:sp>
        <p:nvSpPr>
          <p:cNvPr id="18" name="TextBox 17"/>
          <p:cNvSpPr txBox="1"/>
          <p:nvPr/>
        </p:nvSpPr>
        <p:spPr>
          <a:xfrm>
            <a:off x="192773" y="212267"/>
            <a:ext cx="1481631" cy="369332"/>
          </a:xfrm>
          <a:prstGeom prst="rect">
            <a:avLst/>
          </a:prstGeom>
          <a:noFill/>
        </p:spPr>
        <p:txBody>
          <a:bodyPr wrap="square" rtlCol="0">
            <a:spAutoFit/>
          </a:bodyPr>
          <a:lstStyle/>
          <a:p>
            <a:r>
              <a:rPr lang="en-GB" dirty="0"/>
              <a:t>Eagles Team</a:t>
            </a:r>
          </a:p>
        </p:txBody>
      </p:sp>
      <p:sp>
        <p:nvSpPr>
          <p:cNvPr id="19" name="Rectangle 18"/>
          <p:cNvSpPr/>
          <p:nvPr/>
        </p:nvSpPr>
        <p:spPr>
          <a:xfrm>
            <a:off x="246136" y="581599"/>
            <a:ext cx="1318141" cy="10800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GB"/>
          </a:p>
        </p:txBody>
      </p:sp>
      <p:sp>
        <p:nvSpPr>
          <p:cNvPr id="27" name="Rectangle 26"/>
          <p:cNvSpPr/>
          <p:nvPr/>
        </p:nvSpPr>
        <p:spPr>
          <a:xfrm>
            <a:off x="243605" y="2108243"/>
            <a:ext cx="1329468" cy="10800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GB"/>
          </a:p>
        </p:txBody>
      </p:sp>
      <p:sp>
        <p:nvSpPr>
          <p:cNvPr id="29" name="Rectangle 28"/>
          <p:cNvSpPr/>
          <p:nvPr/>
        </p:nvSpPr>
        <p:spPr>
          <a:xfrm>
            <a:off x="241073" y="3638982"/>
            <a:ext cx="1323204" cy="10800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GB"/>
          </a:p>
        </p:txBody>
      </p:sp>
      <p:sp>
        <p:nvSpPr>
          <p:cNvPr id="33" name="Rectangle 32"/>
          <p:cNvSpPr/>
          <p:nvPr/>
        </p:nvSpPr>
        <p:spPr>
          <a:xfrm>
            <a:off x="249869" y="5157442"/>
            <a:ext cx="1323204" cy="10800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GB"/>
          </a:p>
        </p:txBody>
      </p:sp>
      <p:sp>
        <p:nvSpPr>
          <p:cNvPr id="21" name="Rounded Rectangular Callout 20"/>
          <p:cNvSpPr/>
          <p:nvPr/>
        </p:nvSpPr>
        <p:spPr>
          <a:xfrm>
            <a:off x="5131527" y="3294231"/>
            <a:ext cx="4495799" cy="3223596"/>
          </a:xfrm>
          <a:prstGeom prst="wedgeRoundRectCallout">
            <a:avLst>
              <a:gd name="adj1" fmla="val -42915"/>
              <a:gd name="adj2" fmla="val 56054"/>
              <a:gd name="adj3" fmla="val 16667"/>
            </a:avLst>
          </a:prstGeom>
          <a:ln>
            <a:solidFill>
              <a:srgbClr val="FF0000"/>
            </a:solidFill>
          </a:ln>
        </p:spPr>
        <p:style>
          <a:lnRef idx="2">
            <a:schemeClr val="dk1"/>
          </a:lnRef>
          <a:fillRef idx="1">
            <a:schemeClr val="lt1"/>
          </a:fillRef>
          <a:effectRef idx="0">
            <a:schemeClr val="dk1"/>
          </a:effectRef>
          <a:fontRef idx="minor">
            <a:schemeClr val="dk1"/>
          </a:fontRef>
        </p:style>
        <p:txBody>
          <a:bodyPr rtlCol="0" anchor="ctr"/>
          <a:lstStyle/>
          <a:p>
            <a:pPr algn="ctr"/>
            <a:r>
              <a:rPr lang="en-GB" sz="1400" b="1" dirty="0"/>
              <a:t>How can you help at home?</a:t>
            </a:r>
          </a:p>
          <a:p>
            <a:pPr marL="285750" indent="-285750">
              <a:buFont typeface="Arial" panose="020B0604020202020204" pitchFamily="34" charset="0"/>
              <a:buChar char="•"/>
            </a:pPr>
            <a:r>
              <a:rPr lang="en-GB" sz="1400" dirty="0"/>
              <a:t>Help me learn my times tables.</a:t>
            </a:r>
          </a:p>
          <a:p>
            <a:pPr marL="285750" indent="-285750">
              <a:buFont typeface="Arial" panose="020B0604020202020204" pitchFamily="34" charset="0"/>
              <a:buChar char="•"/>
            </a:pPr>
            <a:r>
              <a:rPr lang="en-GB" sz="1400" dirty="0"/>
              <a:t>Encourage me to add up the cost of items when we go shopping or ask me how much change you should get. </a:t>
            </a:r>
          </a:p>
          <a:p>
            <a:pPr marL="285750" indent="-285750">
              <a:buFont typeface="Arial" panose="020B0604020202020204" pitchFamily="34" charset="0"/>
              <a:buChar char="•"/>
            </a:pPr>
            <a:r>
              <a:rPr lang="en-GB" sz="1400" dirty="0"/>
              <a:t>Encourage me to help you cook dinner, clear up and tidy away.</a:t>
            </a:r>
          </a:p>
          <a:p>
            <a:pPr marL="285750" indent="-285750">
              <a:buFont typeface="Arial" panose="020B0604020202020204" pitchFamily="34" charset="0"/>
              <a:buChar char="•"/>
            </a:pPr>
            <a:r>
              <a:rPr lang="en-GB" sz="1400" dirty="0"/>
              <a:t>Read regularly together and ask me questions on the text. </a:t>
            </a:r>
          </a:p>
          <a:p>
            <a:pPr marL="285750" indent="-285750">
              <a:buFont typeface="Arial" panose="020B0604020202020204" pitchFamily="34" charset="0"/>
              <a:buChar char="•"/>
            </a:pPr>
            <a:r>
              <a:rPr lang="en-GB" sz="1400" dirty="0"/>
              <a:t>Identify different types of punctuation used in the text you are reading. ? , ! ( ) </a:t>
            </a:r>
          </a:p>
          <a:p>
            <a:pPr marL="285750" indent="-285750">
              <a:buFont typeface="Arial" panose="020B0604020202020204" pitchFamily="34" charset="0"/>
              <a:buChar char="•"/>
            </a:pPr>
            <a:r>
              <a:rPr lang="en-GB" sz="1400" dirty="0"/>
              <a:t>Talk to me about what I am learning in school</a:t>
            </a:r>
          </a:p>
          <a:p>
            <a:pPr marL="285750" indent="-285750">
              <a:buFont typeface="Arial" panose="020B0604020202020204" pitchFamily="34" charset="0"/>
              <a:buChar char="•"/>
            </a:pPr>
            <a:r>
              <a:rPr lang="en-GB" sz="1400" dirty="0"/>
              <a:t>Talk to me about my chimp and how my thinking brain can help me when I am struggling to manage.</a:t>
            </a:r>
          </a:p>
        </p:txBody>
      </p:sp>
      <p:sp>
        <p:nvSpPr>
          <p:cNvPr id="22" name="Rectangle 21"/>
          <p:cNvSpPr/>
          <p:nvPr/>
        </p:nvSpPr>
        <p:spPr>
          <a:xfrm>
            <a:off x="1655214" y="3134435"/>
            <a:ext cx="3356570" cy="1371577"/>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GB" sz="1400" b="1" dirty="0"/>
              <a:t>PE</a:t>
            </a:r>
          </a:p>
          <a:p>
            <a:pPr algn="ctr"/>
            <a:r>
              <a:rPr lang="en-GB" sz="1400" dirty="0"/>
              <a:t>In P.E this term we will be learning gymnastics. Children will learn the importance of good body position and how to apply weight evenly to roll and balance on the apparatus</a:t>
            </a:r>
          </a:p>
        </p:txBody>
      </p:sp>
      <p:sp>
        <p:nvSpPr>
          <p:cNvPr id="15" name="Rectangle 14"/>
          <p:cNvSpPr/>
          <p:nvPr/>
        </p:nvSpPr>
        <p:spPr>
          <a:xfrm>
            <a:off x="1655214" y="5697197"/>
            <a:ext cx="3350307" cy="900245"/>
          </a:xfrm>
          <a:prstGeom prst="rect">
            <a:avLst/>
          </a:prstGeom>
        </p:spPr>
        <p:style>
          <a:lnRef idx="2">
            <a:schemeClr val="accent4"/>
          </a:lnRef>
          <a:fillRef idx="1">
            <a:schemeClr val="lt1"/>
          </a:fillRef>
          <a:effectRef idx="0">
            <a:schemeClr val="accent4"/>
          </a:effectRef>
          <a:fontRef idx="minor">
            <a:schemeClr val="dk1"/>
          </a:fontRef>
        </p:style>
        <p:txBody>
          <a:bodyPr rtlCol="0" anchor="ctr"/>
          <a:lstStyle/>
          <a:p>
            <a:pPr algn="ctr"/>
            <a:r>
              <a:rPr lang="en-GB" sz="1400" b="1" dirty="0"/>
              <a:t>Geography/History</a:t>
            </a:r>
          </a:p>
        </p:txBody>
      </p:sp>
      <p:sp>
        <p:nvSpPr>
          <p:cNvPr id="23" name="Rectangle 22"/>
          <p:cNvSpPr/>
          <p:nvPr/>
        </p:nvSpPr>
        <p:spPr>
          <a:xfrm>
            <a:off x="1661478" y="4612437"/>
            <a:ext cx="3350306" cy="978335"/>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GB" sz="1400" b="1" dirty="0"/>
              <a:t>Computing</a:t>
            </a:r>
          </a:p>
          <a:p>
            <a:pPr algn="ctr"/>
            <a:r>
              <a:rPr lang="en-GB" sz="1400" dirty="0"/>
              <a:t>This term we will be learning to use different Microsoft packages such as Word, Excel and </a:t>
            </a:r>
            <a:r>
              <a:rPr lang="en-GB" sz="1400" dirty="0" err="1"/>
              <a:t>Powerpoint</a:t>
            </a:r>
            <a:endParaRPr lang="en-GB" sz="1400" dirty="0"/>
          </a:p>
        </p:txBody>
      </p:sp>
      <p:pic>
        <p:nvPicPr>
          <p:cNvPr id="1026" name="Picture 2" descr="http://chb.org.uk/wp-content/uploads/2020/03/imagechbsmall.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748031" y="294735"/>
            <a:ext cx="952500" cy="828676"/>
          </a:xfrm>
          <a:prstGeom prst="rect">
            <a:avLst/>
          </a:prstGeom>
          <a:noFill/>
          <a:extLst>
            <a:ext uri="{909E8E84-426E-40DD-AFC4-6F175D3DCCD1}">
              <a14:hiddenFill xmlns:a14="http://schemas.microsoft.com/office/drawing/2010/main">
                <a:solidFill>
                  <a:srgbClr val="FFFFFF"/>
                </a:solidFill>
              </a14:hiddenFill>
            </a:ext>
          </a:extLst>
        </p:spPr>
      </p:pic>
      <p:sp>
        <p:nvSpPr>
          <p:cNvPr id="24" name="Rectangle 23">
            <a:extLst>
              <a:ext uri="{FF2B5EF4-FFF2-40B4-BE49-F238E27FC236}">
                <a16:creationId xmlns:a16="http://schemas.microsoft.com/office/drawing/2014/main" id="{2C33003D-456B-40B6-AD24-54ABBFB4ACAC}"/>
              </a:ext>
            </a:extLst>
          </p:cNvPr>
          <p:cNvSpPr/>
          <p:nvPr/>
        </p:nvSpPr>
        <p:spPr>
          <a:xfrm>
            <a:off x="243605" y="1665694"/>
            <a:ext cx="1329468" cy="3600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GB" sz="1200" dirty="0"/>
              <a:t>Richard Enticknap</a:t>
            </a:r>
          </a:p>
          <a:p>
            <a:pPr algn="ctr"/>
            <a:r>
              <a:rPr lang="en-GB" sz="1200" dirty="0"/>
              <a:t>Class Teacher</a:t>
            </a:r>
          </a:p>
        </p:txBody>
      </p:sp>
      <p:sp>
        <p:nvSpPr>
          <p:cNvPr id="25" name="Rectangle 24">
            <a:extLst>
              <a:ext uri="{FF2B5EF4-FFF2-40B4-BE49-F238E27FC236}">
                <a16:creationId xmlns:a16="http://schemas.microsoft.com/office/drawing/2014/main" id="{8AA86961-CB87-4AE6-B71D-919EB6E53936}"/>
              </a:ext>
            </a:extLst>
          </p:cNvPr>
          <p:cNvSpPr/>
          <p:nvPr/>
        </p:nvSpPr>
        <p:spPr>
          <a:xfrm>
            <a:off x="241073" y="3192338"/>
            <a:ext cx="1332000" cy="3600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GB" sz="1400" dirty="0"/>
              <a:t>Lisa Stewart</a:t>
            </a:r>
          </a:p>
          <a:p>
            <a:pPr algn="ctr"/>
            <a:r>
              <a:rPr lang="en-GB" sz="1200" dirty="0"/>
              <a:t>Teaching Assistant</a:t>
            </a:r>
            <a:endParaRPr lang="en-GB" sz="1100" dirty="0"/>
          </a:p>
        </p:txBody>
      </p:sp>
      <p:sp>
        <p:nvSpPr>
          <p:cNvPr id="26" name="Rectangle 25">
            <a:extLst>
              <a:ext uri="{FF2B5EF4-FFF2-40B4-BE49-F238E27FC236}">
                <a16:creationId xmlns:a16="http://schemas.microsoft.com/office/drawing/2014/main" id="{F9CB7DBA-FEB9-47BF-8C53-663CF354B571}"/>
              </a:ext>
            </a:extLst>
          </p:cNvPr>
          <p:cNvSpPr/>
          <p:nvPr/>
        </p:nvSpPr>
        <p:spPr>
          <a:xfrm>
            <a:off x="238541" y="4723077"/>
            <a:ext cx="1325736" cy="3600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GB" sz="1400" dirty="0"/>
              <a:t>Laura Bobos</a:t>
            </a:r>
          </a:p>
          <a:p>
            <a:pPr algn="ctr"/>
            <a:r>
              <a:rPr lang="en-GB" sz="1200" dirty="0"/>
              <a:t>Teaching Assistant</a:t>
            </a:r>
            <a:endParaRPr lang="en-GB" sz="1100" dirty="0"/>
          </a:p>
        </p:txBody>
      </p:sp>
      <p:sp>
        <p:nvSpPr>
          <p:cNvPr id="31" name="Rectangle 30">
            <a:extLst>
              <a:ext uri="{FF2B5EF4-FFF2-40B4-BE49-F238E27FC236}">
                <a16:creationId xmlns:a16="http://schemas.microsoft.com/office/drawing/2014/main" id="{961541DF-76FD-461E-A125-BA6BB38E52C2}"/>
              </a:ext>
            </a:extLst>
          </p:cNvPr>
          <p:cNvSpPr/>
          <p:nvPr/>
        </p:nvSpPr>
        <p:spPr>
          <a:xfrm>
            <a:off x="247337" y="6237442"/>
            <a:ext cx="1325736" cy="3600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GB" sz="1400" dirty="0"/>
              <a:t>Joanne Martin</a:t>
            </a:r>
          </a:p>
          <a:p>
            <a:pPr algn="ctr"/>
            <a:r>
              <a:rPr lang="en-GB" sz="1200" dirty="0"/>
              <a:t>Teaching Assistant</a:t>
            </a:r>
            <a:endParaRPr lang="en-GB" sz="1100" dirty="0"/>
          </a:p>
        </p:txBody>
      </p:sp>
      <p:pic>
        <p:nvPicPr>
          <p:cNvPr id="28" name="Picture 27">
            <a:extLst>
              <a:ext uri="{FF2B5EF4-FFF2-40B4-BE49-F238E27FC236}">
                <a16:creationId xmlns:a16="http://schemas.microsoft.com/office/drawing/2014/main" id="{D3046C17-1F8C-450E-A8DA-40354B022AD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06513" y="596337"/>
            <a:ext cx="772343" cy="1050524"/>
          </a:xfrm>
          <a:prstGeom prst="rect">
            <a:avLst/>
          </a:prstGeom>
        </p:spPr>
      </p:pic>
      <p:pic>
        <p:nvPicPr>
          <p:cNvPr id="30" name="Picture 29">
            <a:extLst>
              <a:ext uri="{FF2B5EF4-FFF2-40B4-BE49-F238E27FC236}">
                <a16:creationId xmlns:a16="http://schemas.microsoft.com/office/drawing/2014/main" id="{411BEF56-6081-4843-A58F-0A97E2EDF78D}"/>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95004" y="5192306"/>
            <a:ext cx="783852" cy="1045136"/>
          </a:xfrm>
          <a:prstGeom prst="rect">
            <a:avLst/>
          </a:prstGeom>
        </p:spPr>
      </p:pic>
    </p:spTree>
    <p:extLst>
      <p:ext uri="{BB962C8B-B14F-4D97-AF65-F5344CB8AC3E}">
        <p14:creationId xmlns:p14="http://schemas.microsoft.com/office/powerpoint/2010/main" val="3563919062"/>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346</TotalTime>
  <Words>610</Words>
  <Application>Microsoft Office PowerPoint</Application>
  <PresentationFormat>A4 Paper (210x297 mm)</PresentationFormat>
  <Paragraphs>49</Paragraphs>
  <Slides>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Arial</vt:lpstr>
      <vt:lpstr>Calibri</vt:lpstr>
      <vt:lpstr>Calibri Light</vt:lpstr>
      <vt:lpstr>Office Theme</vt:lpstr>
      <vt:lpstr>PowerPoint Presentation</vt:lpstr>
      <vt:lpstr>PowerPoint Presentation</vt:lpstr>
    </vt:vector>
  </TitlesOfParts>
  <Company>BHPRU</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Maria Dolan</dc:creator>
  <cp:lastModifiedBy>Richard Enticknap</cp:lastModifiedBy>
  <cp:revision>30</cp:revision>
  <dcterms:created xsi:type="dcterms:W3CDTF">2023-09-21T13:09:56Z</dcterms:created>
  <dcterms:modified xsi:type="dcterms:W3CDTF">2026-01-05T15:44:53Z</dcterms:modified>
</cp:coreProperties>
</file>