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3" d="100"/>
          <a:sy n="113" d="100"/>
        </p:scale>
        <p:origin x="132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07/01/2026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380470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07/01/2026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2182861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07/01/2026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32883172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07/01/2026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940820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675D2E1-6614-44D7-9F18-1324EAE959BA}" type="datetimeFigureOut">
              <a:rPr lang="en-GB" smtClean="0"/>
              <a:t>07/01/2026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8749288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75D2E1-6614-44D7-9F18-1324EAE959BA}" type="datetimeFigureOut">
              <a:rPr lang="en-GB" smtClean="0"/>
              <a:t>07/01/2026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4760386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75D2E1-6614-44D7-9F18-1324EAE959BA}" type="datetimeFigureOut">
              <a:rPr lang="en-GB" smtClean="0"/>
              <a:t>07/01/2026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6622601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75D2E1-6614-44D7-9F18-1324EAE959BA}" type="datetimeFigureOut">
              <a:rPr lang="en-GB" smtClean="0"/>
              <a:t>07/01/2026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9689206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75D2E1-6614-44D7-9F18-1324EAE959BA}" type="datetimeFigureOut">
              <a:rPr lang="en-GB" smtClean="0"/>
              <a:t>07/01/2026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620121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675D2E1-6614-44D7-9F18-1324EAE959BA}" type="datetimeFigureOut">
              <a:rPr lang="en-GB" smtClean="0"/>
              <a:t>07/01/2026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896121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675D2E1-6614-44D7-9F18-1324EAE959BA}" type="datetimeFigureOut">
              <a:rPr lang="en-GB" smtClean="0"/>
              <a:t>07/01/2026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7646217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75D2E1-6614-44D7-9F18-1324EAE959BA}" type="datetimeFigureOut">
              <a:rPr lang="en-GB" smtClean="0"/>
              <a:t>07/01/2026</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864FFE-D82B-4F58-9040-402CCCECF451}" type="slidenum">
              <a:rPr lang="en-GB" smtClean="0"/>
              <a:t>‹#›</a:t>
            </a:fld>
            <a:endParaRPr lang="en-GB"/>
          </a:p>
        </p:txBody>
      </p:sp>
    </p:spTree>
    <p:extLst>
      <p:ext uri="{BB962C8B-B14F-4D97-AF65-F5344CB8AC3E}">
        <p14:creationId xmlns:p14="http://schemas.microsoft.com/office/powerpoint/2010/main" val="12250054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png"/><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8932" y="163287"/>
            <a:ext cx="9588137" cy="6588000"/>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5" name="Rectangle 4"/>
          <p:cNvSpPr/>
          <p:nvPr/>
        </p:nvSpPr>
        <p:spPr>
          <a:xfrm>
            <a:off x="2941320" y="246976"/>
            <a:ext cx="4023359" cy="127255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2400" dirty="0"/>
              <a:t>Traditional tales</a:t>
            </a:r>
          </a:p>
          <a:p>
            <a:pPr algn="ctr"/>
            <a:r>
              <a:rPr lang="en-GB" sz="2400" dirty="0"/>
              <a:t>Summer 1</a:t>
            </a:r>
          </a:p>
          <a:p>
            <a:pPr algn="ctr"/>
            <a:r>
              <a:rPr lang="en-GB" sz="2400" dirty="0"/>
              <a:t>Eagles Class</a:t>
            </a:r>
          </a:p>
        </p:txBody>
      </p:sp>
      <p:sp>
        <p:nvSpPr>
          <p:cNvPr id="10" name="Rectangle 9"/>
          <p:cNvSpPr/>
          <p:nvPr/>
        </p:nvSpPr>
        <p:spPr>
          <a:xfrm>
            <a:off x="1674404" y="4231407"/>
            <a:ext cx="4075947" cy="2431779"/>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GB" sz="1400" b="1" dirty="0"/>
              <a:t>Maths</a:t>
            </a:r>
          </a:p>
          <a:p>
            <a:r>
              <a:rPr lang="en-GB" sz="1400" dirty="0"/>
              <a:t>For the first part of the summer term, children will be learning about shape. In this topic, children will learn to identify and classify angles, draw lines accurately and calculate angles on a straight line and around a point. Children will learn to use protractors to measure angles accurately and find missing angles in polygons. Finally, towards the end of this term, children will learn about symmetry and translation on grids.</a:t>
            </a:r>
          </a:p>
        </p:txBody>
      </p:sp>
      <p:sp>
        <p:nvSpPr>
          <p:cNvPr id="12" name="Rectangle 11"/>
          <p:cNvSpPr/>
          <p:nvPr/>
        </p:nvSpPr>
        <p:spPr>
          <a:xfrm>
            <a:off x="5860478" y="4231407"/>
            <a:ext cx="3803961" cy="2431779"/>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GB" sz="1400" b="1" dirty="0"/>
              <a:t>Science</a:t>
            </a:r>
          </a:p>
          <a:p>
            <a:r>
              <a:rPr lang="en-GB" sz="1400" dirty="0"/>
              <a:t>This term we will be learning all about properties of change including solids, liquids and gases. During our science week we will have lots of practical experiments learning how the amount of energy can affect how things behave. We will learn to classify and group materials by their properties, including hardness, transparency and magnetism. We will also explore how some materials will dissolve in water and others will not.</a:t>
            </a:r>
          </a:p>
        </p:txBody>
      </p:sp>
      <p:sp>
        <p:nvSpPr>
          <p:cNvPr id="13" name="Rectangle 12"/>
          <p:cNvSpPr/>
          <p:nvPr/>
        </p:nvSpPr>
        <p:spPr>
          <a:xfrm>
            <a:off x="6321557" y="1631140"/>
            <a:ext cx="3338307" cy="252608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GB" sz="1400" b="1" dirty="0"/>
              <a:t>PSHE</a:t>
            </a:r>
          </a:p>
          <a:p>
            <a:r>
              <a:rPr lang="en-GB" sz="1400" dirty="0"/>
              <a:t>In PSHE this term the topic is Feeling Good Feeling Safe. In this topic the children will be learning about Protective Behaviours -</a:t>
            </a:r>
          </a:p>
          <a:p>
            <a:r>
              <a:rPr lang="en-GB" sz="1400" dirty="0"/>
              <a:t>Using the Brighton and Hove schemes of work. Towards the end of the term children will then be working on relationships. Exploring loss and the coping strategies needed to support their mental health.</a:t>
            </a:r>
          </a:p>
          <a:p>
            <a:endParaRPr lang="en-GB" sz="1400" dirty="0"/>
          </a:p>
          <a:p>
            <a:endParaRPr lang="en-GB" sz="1400" dirty="0"/>
          </a:p>
        </p:txBody>
      </p:sp>
      <p:sp>
        <p:nvSpPr>
          <p:cNvPr id="18" name="TextBox 17"/>
          <p:cNvSpPr txBox="1"/>
          <p:nvPr/>
        </p:nvSpPr>
        <p:spPr>
          <a:xfrm>
            <a:off x="192773" y="212267"/>
            <a:ext cx="1481631" cy="369332"/>
          </a:xfrm>
          <a:prstGeom prst="rect">
            <a:avLst/>
          </a:prstGeom>
          <a:noFill/>
        </p:spPr>
        <p:txBody>
          <a:bodyPr wrap="square" rtlCol="0">
            <a:spAutoFit/>
          </a:bodyPr>
          <a:lstStyle/>
          <a:p>
            <a:r>
              <a:rPr lang="en-GB" dirty="0"/>
              <a:t>Eagles Team</a:t>
            </a:r>
          </a:p>
        </p:txBody>
      </p:sp>
      <p:sp>
        <p:nvSpPr>
          <p:cNvPr id="19" name="Rectangle 18"/>
          <p:cNvSpPr/>
          <p:nvPr/>
        </p:nvSpPr>
        <p:spPr>
          <a:xfrm>
            <a:off x="246136" y="581599"/>
            <a:ext cx="1318141"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0" name="Rectangle 19"/>
          <p:cNvSpPr/>
          <p:nvPr/>
        </p:nvSpPr>
        <p:spPr>
          <a:xfrm>
            <a:off x="243605" y="1665694"/>
            <a:ext cx="1329468"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200" dirty="0"/>
              <a:t>Richard Enticknap</a:t>
            </a:r>
          </a:p>
          <a:p>
            <a:pPr algn="ctr"/>
            <a:r>
              <a:rPr lang="en-GB" sz="1200" dirty="0"/>
              <a:t>Class Teacher</a:t>
            </a:r>
          </a:p>
        </p:txBody>
      </p:sp>
      <p:sp>
        <p:nvSpPr>
          <p:cNvPr id="27" name="Rectangle 26"/>
          <p:cNvSpPr/>
          <p:nvPr/>
        </p:nvSpPr>
        <p:spPr>
          <a:xfrm>
            <a:off x="243605" y="2108243"/>
            <a:ext cx="1329468"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8" name="Rectangle 27"/>
          <p:cNvSpPr/>
          <p:nvPr/>
        </p:nvSpPr>
        <p:spPr>
          <a:xfrm>
            <a:off x="241073" y="3192338"/>
            <a:ext cx="1332000"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Lisa Stewart</a:t>
            </a:r>
          </a:p>
          <a:p>
            <a:pPr algn="ctr"/>
            <a:r>
              <a:rPr lang="en-GB" sz="1200" dirty="0"/>
              <a:t>Teaching Assistant</a:t>
            </a:r>
            <a:endParaRPr lang="en-GB" sz="1100" dirty="0"/>
          </a:p>
        </p:txBody>
      </p:sp>
      <p:sp>
        <p:nvSpPr>
          <p:cNvPr id="29" name="Rectangle 28"/>
          <p:cNvSpPr/>
          <p:nvPr/>
        </p:nvSpPr>
        <p:spPr>
          <a:xfrm>
            <a:off x="241073" y="3638982"/>
            <a:ext cx="1323204"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30" name="Rectangle 29"/>
          <p:cNvSpPr/>
          <p:nvPr/>
        </p:nvSpPr>
        <p:spPr>
          <a:xfrm>
            <a:off x="238541" y="4723077"/>
            <a:ext cx="1325736"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Laura Bobos</a:t>
            </a:r>
          </a:p>
          <a:p>
            <a:pPr algn="ctr"/>
            <a:r>
              <a:rPr lang="en-GB" sz="1200" dirty="0"/>
              <a:t>Teaching Assistant</a:t>
            </a:r>
            <a:endParaRPr lang="en-GB" sz="1100" dirty="0"/>
          </a:p>
        </p:txBody>
      </p:sp>
      <p:sp>
        <p:nvSpPr>
          <p:cNvPr id="33" name="Rectangle 32"/>
          <p:cNvSpPr/>
          <p:nvPr/>
        </p:nvSpPr>
        <p:spPr>
          <a:xfrm>
            <a:off x="249869" y="5157442"/>
            <a:ext cx="1323204"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9" name="Rectangle 8"/>
          <p:cNvSpPr/>
          <p:nvPr/>
        </p:nvSpPr>
        <p:spPr>
          <a:xfrm>
            <a:off x="1626436" y="1624544"/>
            <a:ext cx="4632962" cy="2532678"/>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GB" sz="1400" b="1" dirty="0"/>
              <a:t>English</a:t>
            </a:r>
          </a:p>
          <a:p>
            <a:r>
              <a:rPr lang="en-GB" sz="1400" dirty="0"/>
              <a:t>After the Easter holiday, we will have a focus on traditional tales from around the world. During our English lessons, we will read a range of traditional tales from other countries such as </a:t>
            </a:r>
            <a:r>
              <a:rPr lang="en-GB" sz="1400" dirty="0" err="1"/>
              <a:t>Momotao</a:t>
            </a:r>
            <a:r>
              <a:rPr lang="en-GB" sz="1400" dirty="0"/>
              <a:t> the peach boy and </a:t>
            </a:r>
            <a:r>
              <a:rPr lang="en-GB" sz="1400" dirty="0" err="1"/>
              <a:t>Urashima</a:t>
            </a:r>
            <a:r>
              <a:rPr lang="en-GB" sz="1400" dirty="0"/>
              <a:t> </a:t>
            </a:r>
            <a:r>
              <a:rPr lang="en-GB" sz="1400" dirty="0" err="1"/>
              <a:t>Tarō</a:t>
            </a:r>
            <a:r>
              <a:rPr lang="en-GB" sz="1400" dirty="0"/>
              <a:t> from Japan and compare them to our English ones.  The children will then use these stories as guides to writing their own versions using traditional characters. Eventually, the children will then turn these stories into playscripts that they will perform using puppets they have made in art.</a:t>
            </a:r>
          </a:p>
        </p:txBody>
      </p:sp>
      <p:pic>
        <p:nvPicPr>
          <p:cNvPr id="2" name="Picture 1"/>
          <p:cNvPicPr>
            <a:picLocks noChangeAspect="1"/>
          </p:cNvPicPr>
          <p:nvPr/>
        </p:nvPicPr>
        <p:blipFill>
          <a:blip r:embed="rId2"/>
          <a:stretch>
            <a:fillRect/>
          </a:stretch>
        </p:blipFill>
        <p:spPr>
          <a:xfrm>
            <a:off x="8748031" y="294735"/>
            <a:ext cx="952500" cy="828675"/>
          </a:xfrm>
          <a:prstGeom prst="rect">
            <a:avLst/>
          </a:prstGeom>
        </p:spPr>
      </p:pic>
      <p:sp>
        <p:nvSpPr>
          <p:cNvPr id="21" name="Rectangle 20">
            <a:extLst>
              <a:ext uri="{FF2B5EF4-FFF2-40B4-BE49-F238E27FC236}">
                <a16:creationId xmlns:a16="http://schemas.microsoft.com/office/drawing/2014/main" id="{8E4A4F3B-AFD4-4E30-9518-849B76C1BD6D}"/>
              </a:ext>
            </a:extLst>
          </p:cNvPr>
          <p:cNvSpPr/>
          <p:nvPr/>
        </p:nvSpPr>
        <p:spPr>
          <a:xfrm>
            <a:off x="247337" y="6237442"/>
            <a:ext cx="1325736"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Joanne Martin</a:t>
            </a:r>
          </a:p>
          <a:p>
            <a:pPr algn="ctr"/>
            <a:r>
              <a:rPr lang="en-GB" sz="1200" dirty="0"/>
              <a:t>Teaching Assistant</a:t>
            </a:r>
            <a:endParaRPr lang="en-GB" sz="1100" dirty="0"/>
          </a:p>
        </p:txBody>
      </p:sp>
      <p:pic>
        <p:nvPicPr>
          <p:cNvPr id="22" name="Picture 21">
            <a:extLst>
              <a:ext uri="{FF2B5EF4-FFF2-40B4-BE49-F238E27FC236}">
                <a16:creationId xmlns:a16="http://schemas.microsoft.com/office/drawing/2014/main" id="{05EC03B3-4284-48CF-A425-F2F6A0124F5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6513" y="596337"/>
            <a:ext cx="772343" cy="1050524"/>
          </a:xfrm>
          <a:prstGeom prst="rect">
            <a:avLst/>
          </a:prstGeom>
        </p:spPr>
      </p:pic>
      <p:pic>
        <p:nvPicPr>
          <p:cNvPr id="23" name="Picture 22">
            <a:extLst>
              <a:ext uri="{FF2B5EF4-FFF2-40B4-BE49-F238E27FC236}">
                <a16:creationId xmlns:a16="http://schemas.microsoft.com/office/drawing/2014/main" id="{19596045-7BA4-4329-98EA-AFEB3A4FF03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06513" y="5157442"/>
            <a:ext cx="783852" cy="1045136"/>
          </a:xfrm>
          <a:prstGeom prst="rect">
            <a:avLst/>
          </a:prstGeom>
        </p:spPr>
      </p:pic>
      <p:pic>
        <p:nvPicPr>
          <p:cNvPr id="1028" name="Picture 4" descr="Netflix greenlights japanese folklore animated series &quot;ONI&quot; from  Oscar-nominated studio Tonko House (The Dam Keeper). Created by Dice  Tsutsumi, in... | By Catsuka | Facebook">
            <a:extLst>
              <a:ext uri="{FF2B5EF4-FFF2-40B4-BE49-F238E27FC236}">
                <a16:creationId xmlns:a16="http://schemas.microsoft.com/office/drawing/2014/main" id="{FB34ADF8-9C2D-4E9F-9C9D-3D644798CE16}"/>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17080" r="9673"/>
          <a:stretch/>
        </p:blipFill>
        <p:spPr bwMode="auto">
          <a:xfrm>
            <a:off x="1674404" y="291385"/>
            <a:ext cx="1116666" cy="1183732"/>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Ladybird Traditional Tales for Boys ...">
            <a:extLst>
              <a:ext uri="{FF2B5EF4-FFF2-40B4-BE49-F238E27FC236}">
                <a16:creationId xmlns:a16="http://schemas.microsoft.com/office/drawing/2014/main" id="{75A86FA8-90E8-49A6-A745-8066E4DE4A1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269539" y="291385"/>
            <a:ext cx="985837" cy="11572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98719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8932" y="163287"/>
            <a:ext cx="9588137" cy="6588000"/>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5" name="Rectangle 4"/>
          <p:cNvSpPr/>
          <p:nvPr/>
        </p:nvSpPr>
        <p:spPr>
          <a:xfrm>
            <a:off x="3522014" y="323716"/>
            <a:ext cx="3592802" cy="127255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2400" dirty="0"/>
              <a:t>Traditional Tales</a:t>
            </a:r>
          </a:p>
          <a:p>
            <a:pPr algn="ctr"/>
            <a:r>
              <a:rPr lang="en-GB" sz="2400" dirty="0"/>
              <a:t>Summer 1</a:t>
            </a:r>
          </a:p>
          <a:p>
            <a:pPr algn="ctr"/>
            <a:r>
              <a:rPr lang="en-GB" sz="2400" dirty="0"/>
              <a:t>Eagles Class</a:t>
            </a:r>
          </a:p>
        </p:txBody>
      </p:sp>
      <p:sp>
        <p:nvSpPr>
          <p:cNvPr id="14" name="Rectangle 13"/>
          <p:cNvSpPr/>
          <p:nvPr/>
        </p:nvSpPr>
        <p:spPr>
          <a:xfrm>
            <a:off x="5279010" y="1756696"/>
            <a:ext cx="4190115" cy="128124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GB" sz="1400" b="1" dirty="0"/>
              <a:t>Art</a:t>
            </a:r>
          </a:p>
          <a:p>
            <a:r>
              <a:rPr lang="en-GB" sz="1400" dirty="0"/>
              <a:t>In art this term we will be looking at art that links to traditional tales and creating puppets for the children to use with their playscripts.</a:t>
            </a:r>
          </a:p>
        </p:txBody>
      </p:sp>
      <p:sp>
        <p:nvSpPr>
          <p:cNvPr id="18" name="TextBox 17"/>
          <p:cNvSpPr txBox="1"/>
          <p:nvPr/>
        </p:nvSpPr>
        <p:spPr>
          <a:xfrm>
            <a:off x="192773" y="212267"/>
            <a:ext cx="1481631" cy="369332"/>
          </a:xfrm>
          <a:prstGeom prst="rect">
            <a:avLst/>
          </a:prstGeom>
          <a:noFill/>
        </p:spPr>
        <p:txBody>
          <a:bodyPr wrap="square" rtlCol="0">
            <a:spAutoFit/>
          </a:bodyPr>
          <a:lstStyle/>
          <a:p>
            <a:r>
              <a:rPr lang="en-GB" dirty="0"/>
              <a:t>Eagles Team</a:t>
            </a:r>
          </a:p>
        </p:txBody>
      </p:sp>
      <p:sp>
        <p:nvSpPr>
          <p:cNvPr id="19" name="Rectangle 18"/>
          <p:cNvSpPr/>
          <p:nvPr/>
        </p:nvSpPr>
        <p:spPr>
          <a:xfrm>
            <a:off x="246136" y="581599"/>
            <a:ext cx="1318141"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7" name="Rectangle 26"/>
          <p:cNvSpPr/>
          <p:nvPr/>
        </p:nvSpPr>
        <p:spPr>
          <a:xfrm>
            <a:off x="243605" y="2108243"/>
            <a:ext cx="1329468"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9" name="Rectangle 28"/>
          <p:cNvSpPr/>
          <p:nvPr/>
        </p:nvSpPr>
        <p:spPr>
          <a:xfrm>
            <a:off x="241073" y="3638982"/>
            <a:ext cx="1323204"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33" name="Rectangle 32"/>
          <p:cNvSpPr/>
          <p:nvPr/>
        </p:nvSpPr>
        <p:spPr>
          <a:xfrm>
            <a:off x="249869" y="5157442"/>
            <a:ext cx="1323204"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1" name="Rounded Rectangular Callout 20"/>
          <p:cNvSpPr/>
          <p:nvPr/>
        </p:nvSpPr>
        <p:spPr>
          <a:xfrm>
            <a:off x="5131527" y="3294231"/>
            <a:ext cx="4495799" cy="3223596"/>
          </a:xfrm>
          <a:prstGeom prst="wedgeRoundRectCallout">
            <a:avLst>
              <a:gd name="adj1" fmla="val -42915"/>
              <a:gd name="adj2" fmla="val 56054"/>
              <a:gd name="adj3" fmla="val 16667"/>
            </a:avLst>
          </a:prstGeom>
          <a:ln>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r>
              <a:rPr lang="en-GB" sz="1400" b="1" dirty="0"/>
              <a:t>How can you help at home?</a:t>
            </a:r>
          </a:p>
          <a:p>
            <a:pPr marL="285750" indent="-285750">
              <a:buFont typeface="Arial" panose="020B0604020202020204" pitchFamily="34" charset="0"/>
              <a:buChar char="•"/>
            </a:pPr>
            <a:r>
              <a:rPr lang="en-GB" sz="1400" dirty="0"/>
              <a:t>Help me learn my times tables.</a:t>
            </a:r>
          </a:p>
          <a:p>
            <a:pPr marL="285750" indent="-285750">
              <a:buFont typeface="Arial" panose="020B0604020202020204" pitchFamily="34" charset="0"/>
              <a:buChar char="•"/>
            </a:pPr>
            <a:r>
              <a:rPr lang="en-GB" sz="1400" dirty="0"/>
              <a:t>Encourage me to add up the cost of items when we go shopping or ask me how much change you should get. </a:t>
            </a:r>
          </a:p>
          <a:p>
            <a:pPr marL="285750" indent="-285750">
              <a:buFont typeface="Arial" panose="020B0604020202020204" pitchFamily="34" charset="0"/>
              <a:buChar char="•"/>
            </a:pPr>
            <a:r>
              <a:rPr lang="en-GB" sz="1400" dirty="0"/>
              <a:t>Encourage me to help you cook dinner, clear up and tidy away.</a:t>
            </a:r>
          </a:p>
          <a:p>
            <a:pPr marL="285750" indent="-285750">
              <a:buFont typeface="Arial" panose="020B0604020202020204" pitchFamily="34" charset="0"/>
              <a:buChar char="•"/>
            </a:pPr>
            <a:r>
              <a:rPr lang="en-GB" sz="1400" dirty="0"/>
              <a:t>Read regularly together and ask me questions on the text. </a:t>
            </a:r>
          </a:p>
          <a:p>
            <a:pPr marL="285750" indent="-285750">
              <a:buFont typeface="Arial" panose="020B0604020202020204" pitchFamily="34" charset="0"/>
              <a:buChar char="•"/>
            </a:pPr>
            <a:r>
              <a:rPr lang="en-GB" sz="1400" dirty="0"/>
              <a:t>Identify different types of punctuation used in the text you are reading. ? , ! ( ) </a:t>
            </a:r>
          </a:p>
          <a:p>
            <a:pPr marL="285750" indent="-285750">
              <a:buFont typeface="Arial" panose="020B0604020202020204" pitchFamily="34" charset="0"/>
              <a:buChar char="•"/>
            </a:pPr>
            <a:r>
              <a:rPr lang="en-GB" sz="1400" dirty="0"/>
              <a:t>Talk to me about what I am learning in school</a:t>
            </a:r>
          </a:p>
          <a:p>
            <a:pPr marL="285750" indent="-285750">
              <a:buFont typeface="Arial" panose="020B0604020202020204" pitchFamily="34" charset="0"/>
              <a:buChar char="•"/>
            </a:pPr>
            <a:r>
              <a:rPr lang="en-GB" sz="1400" dirty="0"/>
              <a:t>Talk to me about my chimp and how my thinking brain can help me when I am struggling to manage.</a:t>
            </a:r>
          </a:p>
        </p:txBody>
      </p:sp>
      <p:sp>
        <p:nvSpPr>
          <p:cNvPr id="22" name="Rectangle 21"/>
          <p:cNvSpPr/>
          <p:nvPr/>
        </p:nvSpPr>
        <p:spPr>
          <a:xfrm>
            <a:off x="1655214" y="4112135"/>
            <a:ext cx="3356570" cy="117677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GB" sz="1400" b="1" dirty="0"/>
              <a:t>PE</a:t>
            </a:r>
          </a:p>
          <a:p>
            <a:pPr algn="ctr"/>
            <a:r>
              <a:rPr lang="en-GB" sz="1400" dirty="0"/>
              <a:t>In P.E this term we be learning how to play summer games such as cricket and rounders. Children will learn to throw and catch and how to play as part of a team</a:t>
            </a:r>
          </a:p>
        </p:txBody>
      </p:sp>
      <p:sp>
        <p:nvSpPr>
          <p:cNvPr id="15" name="Rectangle 14"/>
          <p:cNvSpPr/>
          <p:nvPr/>
        </p:nvSpPr>
        <p:spPr>
          <a:xfrm>
            <a:off x="1668602" y="1756696"/>
            <a:ext cx="3350307" cy="2257386"/>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GB" sz="1400" b="1" dirty="0"/>
              <a:t>Religious education</a:t>
            </a:r>
          </a:p>
          <a:p>
            <a:pPr algn="ctr"/>
            <a:r>
              <a:rPr lang="en-GB" sz="1400" dirty="0"/>
              <a:t>In this term we will be looking at the traditions of the main religions. The children will learn about the history of each religion and how it is practised now. We will compare it to the other religions we have studied to find similarities and differences</a:t>
            </a:r>
            <a:r>
              <a:rPr lang="en-GB" sz="1400"/>
              <a:t>. </a:t>
            </a:r>
            <a:endParaRPr lang="en-GB" sz="1400" b="1" dirty="0"/>
          </a:p>
        </p:txBody>
      </p:sp>
      <p:sp>
        <p:nvSpPr>
          <p:cNvPr id="23" name="Rectangle 22"/>
          <p:cNvSpPr/>
          <p:nvPr/>
        </p:nvSpPr>
        <p:spPr>
          <a:xfrm>
            <a:off x="1651519" y="5288911"/>
            <a:ext cx="3350306" cy="135682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GB" sz="1400" b="1" dirty="0"/>
              <a:t>Computing</a:t>
            </a:r>
          </a:p>
          <a:p>
            <a:pPr algn="ctr"/>
            <a:r>
              <a:rPr lang="en-GB" sz="1400" dirty="0"/>
              <a:t>This term we be using cameras and iPad to learn all about stop motion animation. Children will start with simple Lego figure movement and build up to telling a short story</a:t>
            </a:r>
          </a:p>
        </p:txBody>
      </p:sp>
      <p:pic>
        <p:nvPicPr>
          <p:cNvPr id="1026" name="Picture 2" descr="http://chb.org.uk/wp-content/uploads/2020/03/imagechbsmall.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48031" y="294735"/>
            <a:ext cx="952500" cy="828676"/>
          </a:xfrm>
          <a:prstGeom prst="rect">
            <a:avLst/>
          </a:prstGeom>
          <a:noFill/>
          <a:extLst>
            <a:ext uri="{909E8E84-426E-40DD-AFC4-6F175D3DCCD1}">
              <a14:hiddenFill xmlns:a14="http://schemas.microsoft.com/office/drawing/2010/main">
                <a:solidFill>
                  <a:srgbClr val="FFFFFF"/>
                </a:solidFill>
              </a14:hiddenFill>
            </a:ext>
          </a:extLst>
        </p:spPr>
      </p:pic>
      <p:sp>
        <p:nvSpPr>
          <p:cNvPr id="24" name="Rectangle 23">
            <a:extLst>
              <a:ext uri="{FF2B5EF4-FFF2-40B4-BE49-F238E27FC236}">
                <a16:creationId xmlns:a16="http://schemas.microsoft.com/office/drawing/2014/main" id="{2C33003D-456B-40B6-AD24-54ABBFB4ACAC}"/>
              </a:ext>
            </a:extLst>
          </p:cNvPr>
          <p:cNvSpPr/>
          <p:nvPr/>
        </p:nvSpPr>
        <p:spPr>
          <a:xfrm>
            <a:off x="243605" y="1665694"/>
            <a:ext cx="1329468"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200" dirty="0"/>
              <a:t>Richard Enticknap</a:t>
            </a:r>
          </a:p>
          <a:p>
            <a:pPr algn="ctr"/>
            <a:r>
              <a:rPr lang="en-GB" sz="1200" dirty="0"/>
              <a:t>Class Teacher</a:t>
            </a:r>
          </a:p>
        </p:txBody>
      </p:sp>
      <p:sp>
        <p:nvSpPr>
          <p:cNvPr id="25" name="Rectangle 24">
            <a:extLst>
              <a:ext uri="{FF2B5EF4-FFF2-40B4-BE49-F238E27FC236}">
                <a16:creationId xmlns:a16="http://schemas.microsoft.com/office/drawing/2014/main" id="{8AA86961-CB87-4AE6-B71D-919EB6E53936}"/>
              </a:ext>
            </a:extLst>
          </p:cNvPr>
          <p:cNvSpPr/>
          <p:nvPr/>
        </p:nvSpPr>
        <p:spPr>
          <a:xfrm>
            <a:off x="241073" y="3192338"/>
            <a:ext cx="1332000"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Lisa Stewart</a:t>
            </a:r>
          </a:p>
          <a:p>
            <a:pPr algn="ctr"/>
            <a:r>
              <a:rPr lang="en-GB" sz="1200" dirty="0"/>
              <a:t>Teaching Assistant</a:t>
            </a:r>
            <a:endParaRPr lang="en-GB" sz="1100" dirty="0"/>
          </a:p>
        </p:txBody>
      </p:sp>
      <p:sp>
        <p:nvSpPr>
          <p:cNvPr id="26" name="Rectangle 25">
            <a:extLst>
              <a:ext uri="{FF2B5EF4-FFF2-40B4-BE49-F238E27FC236}">
                <a16:creationId xmlns:a16="http://schemas.microsoft.com/office/drawing/2014/main" id="{F9CB7DBA-FEB9-47BF-8C53-663CF354B571}"/>
              </a:ext>
            </a:extLst>
          </p:cNvPr>
          <p:cNvSpPr/>
          <p:nvPr/>
        </p:nvSpPr>
        <p:spPr>
          <a:xfrm>
            <a:off x="238541" y="4723077"/>
            <a:ext cx="1325736"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Laura Bobos</a:t>
            </a:r>
          </a:p>
          <a:p>
            <a:pPr algn="ctr"/>
            <a:r>
              <a:rPr lang="en-GB" sz="1200" dirty="0"/>
              <a:t>Teaching Assistant</a:t>
            </a:r>
            <a:endParaRPr lang="en-GB" sz="1100" dirty="0"/>
          </a:p>
        </p:txBody>
      </p:sp>
      <p:sp>
        <p:nvSpPr>
          <p:cNvPr id="31" name="Rectangle 30">
            <a:extLst>
              <a:ext uri="{FF2B5EF4-FFF2-40B4-BE49-F238E27FC236}">
                <a16:creationId xmlns:a16="http://schemas.microsoft.com/office/drawing/2014/main" id="{961541DF-76FD-461E-A125-BA6BB38E52C2}"/>
              </a:ext>
            </a:extLst>
          </p:cNvPr>
          <p:cNvSpPr/>
          <p:nvPr/>
        </p:nvSpPr>
        <p:spPr>
          <a:xfrm>
            <a:off x="247337" y="6237442"/>
            <a:ext cx="1325736"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Joanne Martin</a:t>
            </a:r>
          </a:p>
          <a:p>
            <a:pPr algn="ctr"/>
            <a:r>
              <a:rPr lang="en-GB" sz="1200" dirty="0"/>
              <a:t>Teaching Assistant</a:t>
            </a:r>
            <a:endParaRPr lang="en-GB" sz="1100" dirty="0"/>
          </a:p>
        </p:txBody>
      </p:sp>
      <p:pic>
        <p:nvPicPr>
          <p:cNvPr id="28" name="Picture 27">
            <a:extLst>
              <a:ext uri="{FF2B5EF4-FFF2-40B4-BE49-F238E27FC236}">
                <a16:creationId xmlns:a16="http://schemas.microsoft.com/office/drawing/2014/main" id="{D3046C17-1F8C-450E-A8DA-40354B022AD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6513" y="596337"/>
            <a:ext cx="772343" cy="1050524"/>
          </a:xfrm>
          <a:prstGeom prst="rect">
            <a:avLst/>
          </a:prstGeom>
        </p:spPr>
      </p:pic>
      <p:pic>
        <p:nvPicPr>
          <p:cNvPr id="30" name="Picture 29">
            <a:extLst>
              <a:ext uri="{FF2B5EF4-FFF2-40B4-BE49-F238E27FC236}">
                <a16:creationId xmlns:a16="http://schemas.microsoft.com/office/drawing/2014/main" id="{411BEF56-6081-4843-A58F-0A97E2EDF78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95004" y="5192306"/>
            <a:ext cx="783852" cy="1045136"/>
          </a:xfrm>
          <a:prstGeom prst="rect">
            <a:avLst/>
          </a:prstGeom>
        </p:spPr>
      </p:pic>
      <p:pic>
        <p:nvPicPr>
          <p:cNvPr id="2" name="Picture 2" descr="Momotaro: The Peach Boy on Behance">
            <a:extLst>
              <a:ext uri="{FF2B5EF4-FFF2-40B4-BE49-F238E27FC236}">
                <a16:creationId xmlns:a16="http://schemas.microsoft.com/office/drawing/2014/main" id="{49C02E21-5C21-4C3D-9F74-1E56268ED952}"/>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323034" y="341777"/>
            <a:ext cx="1115920" cy="123073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A8EF6B31-774A-44FC-8A1B-D76CF71E7B5D}"/>
              </a:ext>
            </a:extLst>
          </p:cNvPr>
          <p:cNvPicPr>
            <a:picLocks noChangeAspect="1"/>
          </p:cNvPicPr>
          <p:nvPr/>
        </p:nvPicPr>
        <p:blipFill>
          <a:blip r:embed="rId6"/>
          <a:stretch>
            <a:fillRect/>
          </a:stretch>
        </p:blipFill>
        <p:spPr>
          <a:xfrm>
            <a:off x="1833450" y="203951"/>
            <a:ext cx="1347737" cy="1466839"/>
          </a:xfrm>
          <a:prstGeom prst="rect">
            <a:avLst/>
          </a:prstGeom>
        </p:spPr>
      </p:pic>
    </p:spTree>
    <p:extLst>
      <p:ext uri="{BB962C8B-B14F-4D97-AF65-F5344CB8AC3E}">
        <p14:creationId xmlns:p14="http://schemas.microsoft.com/office/powerpoint/2010/main" val="356391906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1353</TotalTime>
  <Words>622</Words>
  <Application>Microsoft Office PowerPoint</Application>
  <PresentationFormat>A4 Paper (210x297 mm)</PresentationFormat>
  <Paragraphs>49</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Company>BHPRU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Maria Dolan</dc:creator>
  <cp:lastModifiedBy>Richard Enticknap</cp:lastModifiedBy>
  <cp:revision>40</cp:revision>
  <dcterms:created xsi:type="dcterms:W3CDTF">2023-09-21T13:09:56Z</dcterms:created>
  <dcterms:modified xsi:type="dcterms:W3CDTF">2026-01-07T15:56:31Z</dcterms:modified>
</cp:coreProperties>
</file>