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7" autoAdjust="0"/>
    <p:restoredTop sz="94660"/>
  </p:normalViewPr>
  <p:slideViewPr>
    <p:cSldViewPr snapToGrid="0">
      <p:cViewPr varScale="1">
        <p:scale>
          <a:sx n="109" d="100"/>
          <a:sy n="109" d="100"/>
        </p:scale>
        <p:origin x="144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75D2E1-6614-44D7-9F18-1324EAE959BA}" type="datetimeFigureOut">
              <a:rPr lang="en-GB" smtClean="0"/>
              <a:t>05/01/2026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380470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75D2E1-6614-44D7-9F18-1324EAE959BA}" type="datetimeFigureOut">
              <a:rPr lang="en-GB" smtClean="0"/>
              <a:t>05/01/2026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2182861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75D2E1-6614-44D7-9F18-1324EAE959BA}" type="datetimeFigureOut">
              <a:rPr lang="en-GB" smtClean="0"/>
              <a:t>05/01/2026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3288317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75D2E1-6614-44D7-9F18-1324EAE959BA}" type="datetimeFigureOut">
              <a:rPr lang="en-GB" smtClean="0"/>
              <a:t>05/01/2026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94082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75D2E1-6614-44D7-9F18-1324EAE959BA}" type="datetimeFigureOut">
              <a:rPr lang="en-GB" smtClean="0"/>
              <a:t>05/01/2026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874928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75D2E1-6614-44D7-9F18-1324EAE959BA}" type="datetimeFigureOut">
              <a:rPr lang="en-GB" smtClean="0"/>
              <a:t>05/01/2026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476038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75D2E1-6614-44D7-9F18-1324EAE959BA}" type="datetimeFigureOut">
              <a:rPr lang="en-GB" smtClean="0"/>
              <a:t>05/01/2026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662260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75D2E1-6614-44D7-9F18-1324EAE959BA}" type="datetimeFigureOut">
              <a:rPr lang="en-GB" smtClean="0"/>
              <a:t>05/01/2026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96892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75D2E1-6614-44D7-9F18-1324EAE959BA}" type="datetimeFigureOut">
              <a:rPr lang="en-GB" smtClean="0"/>
              <a:t>05/01/2026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16201212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5D2E1-6614-44D7-9F18-1324EAE959BA}" type="datetimeFigureOut">
              <a:rPr lang="en-GB" smtClean="0"/>
              <a:t>05/01/2026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89612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75D2E1-6614-44D7-9F18-1324EAE959BA}" type="datetimeFigureOut">
              <a:rPr lang="en-GB" smtClean="0"/>
              <a:t>05/01/2026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8864FFE-D82B-4F58-9040-402CCCECF451}" type="slidenum">
              <a:rPr lang="en-GB" smtClean="0"/>
              <a:t>‹#›</a:t>
            </a:fld>
            <a:endParaRPr lang="en-GB"/>
          </a:p>
        </p:txBody>
      </p:sp>
    </p:spTree>
    <p:extLst>
      <p:ext uri="{BB962C8B-B14F-4D97-AF65-F5344CB8AC3E}">
        <p14:creationId xmlns:p14="http://schemas.microsoft.com/office/powerpoint/2010/main" val="764621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5D2E1-6614-44D7-9F18-1324EAE959BA}" type="datetimeFigureOut">
              <a:rPr lang="en-GB" smtClean="0"/>
              <a:t>05/01/2026</a:t>
            </a:fld>
            <a:endParaRPr lang="en-GB"/>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64FFE-D82B-4F58-9040-402CCCECF451}" type="slidenum">
              <a:rPr lang="en-GB" smtClean="0"/>
              <a:t>‹#›</a:t>
            </a:fld>
            <a:endParaRPr lang="en-GB"/>
          </a:p>
        </p:txBody>
      </p:sp>
    </p:spTree>
    <p:extLst>
      <p:ext uri="{BB962C8B-B14F-4D97-AF65-F5344CB8AC3E}">
        <p14:creationId xmlns:p14="http://schemas.microsoft.com/office/powerpoint/2010/main" val="1225005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jpe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2.png"/><Relationship Id="rId10" Type="http://schemas.openxmlformats.org/officeDocument/2006/relationships/image" Target="../media/image13.png"/><Relationship Id="rId4" Type="http://schemas.openxmlformats.org/officeDocument/2006/relationships/image" Target="../media/image11.jpe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932" y="163287"/>
            <a:ext cx="9588137" cy="65880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5" name="Rectangle 4"/>
          <p:cNvSpPr/>
          <p:nvPr/>
        </p:nvSpPr>
        <p:spPr>
          <a:xfrm>
            <a:off x="2941321" y="287383"/>
            <a:ext cx="4023359" cy="12725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Authors and Illustrators</a:t>
            </a:r>
          </a:p>
          <a:p>
            <a:pPr algn="ctr"/>
            <a:r>
              <a:rPr lang="en-GB" sz="2400" dirty="0"/>
              <a:t>Spring 1</a:t>
            </a:r>
          </a:p>
          <a:p>
            <a:pPr algn="ctr"/>
            <a:r>
              <a:rPr lang="en-GB" sz="2400" dirty="0"/>
              <a:t>Owls Class</a:t>
            </a:r>
          </a:p>
        </p:txBody>
      </p:sp>
      <p:sp>
        <p:nvSpPr>
          <p:cNvPr id="13" name="Rectangle 12"/>
          <p:cNvSpPr/>
          <p:nvPr/>
        </p:nvSpPr>
        <p:spPr>
          <a:xfrm>
            <a:off x="6106216" y="1640443"/>
            <a:ext cx="3577633" cy="299499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b="1" dirty="0"/>
              <a:t>PSHE</a:t>
            </a:r>
          </a:p>
          <a:p>
            <a:r>
              <a:rPr lang="en-GB" sz="1400" dirty="0"/>
              <a:t>In PSHE, we will think about </a:t>
            </a:r>
          </a:p>
          <a:p>
            <a:r>
              <a:rPr lang="en-GB" sz="1400" dirty="0"/>
              <a:t>our mental health and </a:t>
            </a:r>
          </a:p>
          <a:p>
            <a:r>
              <a:rPr lang="en-GB" sz="1400" dirty="0"/>
              <a:t>wellbeing. We will learn what </a:t>
            </a:r>
          </a:p>
          <a:p>
            <a:r>
              <a:rPr lang="en-GB" sz="1400" dirty="0"/>
              <a:t>the terms mental health and wellbeing mean and discuss how we can support and improve our own mental health and wellbeing at home and at school.</a:t>
            </a:r>
          </a:p>
          <a:p>
            <a:r>
              <a:rPr lang="en-GB" sz="1400" dirty="0"/>
              <a:t>After this, we will be thinking about equality in our school and wider community. We will think about what equality means and discuss how we can make sure everyone is treated fairly and with respect.</a:t>
            </a:r>
          </a:p>
        </p:txBody>
      </p:sp>
      <p:sp>
        <p:nvSpPr>
          <p:cNvPr id="9" name="Rectangle 8"/>
          <p:cNvSpPr/>
          <p:nvPr/>
        </p:nvSpPr>
        <p:spPr>
          <a:xfrm>
            <a:off x="1652088" y="1760498"/>
            <a:ext cx="4342409" cy="2836694"/>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dirty="0"/>
              <a:t>English</a:t>
            </a:r>
          </a:p>
          <a:p>
            <a:r>
              <a:rPr lang="en-GB" sz="1400" dirty="0"/>
              <a:t>We will be reading and responding</a:t>
            </a:r>
          </a:p>
          <a:p>
            <a:r>
              <a:rPr lang="en-GB" sz="1400" dirty="0"/>
              <a:t>to books by the author Eric Carle. </a:t>
            </a:r>
          </a:p>
          <a:p>
            <a:r>
              <a:rPr lang="en-GB" sz="1400" dirty="0"/>
              <a:t>We will write book reviews and letters to the author and think about the characters in these stories. Then, we will write adventure stories and work hard to edit and publish these, adding our own illustrations. </a:t>
            </a:r>
          </a:p>
          <a:p>
            <a:r>
              <a:rPr lang="en-GB" sz="1400" dirty="0"/>
              <a:t>We will continue to develop our sentence writing skills by including conjunctions and noun phrases in our writing. We will encourage children to use phonic knowledge and focus on the accurate use of capital letters, full stops and commas.</a:t>
            </a:r>
          </a:p>
        </p:txBody>
      </p:sp>
      <p:pic>
        <p:nvPicPr>
          <p:cNvPr id="2" name="Picture 1"/>
          <p:cNvPicPr>
            <a:picLocks noChangeAspect="1"/>
          </p:cNvPicPr>
          <p:nvPr/>
        </p:nvPicPr>
        <p:blipFill>
          <a:blip r:embed="rId2"/>
          <a:stretch>
            <a:fillRect/>
          </a:stretch>
        </p:blipFill>
        <p:spPr>
          <a:xfrm>
            <a:off x="8294511" y="326415"/>
            <a:ext cx="1372971" cy="1194485"/>
          </a:xfrm>
          <a:prstGeom prst="rect">
            <a:avLst/>
          </a:prstGeom>
        </p:spPr>
      </p:pic>
      <p:pic>
        <p:nvPicPr>
          <p:cNvPr id="8" name="Picture 7"/>
          <p:cNvPicPr>
            <a:picLocks noChangeAspect="1"/>
          </p:cNvPicPr>
          <p:nvPr/>
        </p:nvPicPr>
        <p:blipFill rotWithShape="1">
          <a:blip r:embed="rId3"/>
          <a:srcRect l="42780" t="4068" r="2362" b="56748"/>
          <a:stretch/>
        </p:blipFill>
        <p:spPr>
          <a:xfrm>
            <a:off x="4309008" y="1865720"/>
            <a:ext cx="1586929" cy="566761"/>
          </a:xfrm>
          <a:prstGeom prst="rect">
            <a:avLst/>
          </a:prstGeom>
        </p:spPr>
      </p:pic>
      <p:sp>
        <p:nvSpPr>
          <p:cNvPr id="12" name="Rectangle 11"/>
          <p:cNvSpPr/>
          <p:nvPr/>
        </p:nvSpPr>
        <p:spPr>
          <a:xfrm>
            <a:off x="5816206" y="4727775"/>
            <a:ext cx="3867643" cy="186372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t>Science</a:t>
            </a:r>
          </a:p>
          <a:p>
            <a:r>
              <a:rPr lang="en-GB" sz="1400" dirty="0"/>
              <a:t>This half term we will be </a:t>
            </a:r>
          </a:p>
          <a:p>
            <a:r>
              <a:rPr lang="en-GB" sz="1400" dirty="0"/>
              <a:t>learning about animals, </a:t>
            </a:r>
          </a:p>
          <a:p>
            <a:r>
              <a:rPr lang="en-GB" sz="1400" dirty="0"/>
              <a:t>including humans. We will be </a:t>
            </a:r>
          </a:p>
          <a:p>
            <a:r>
              <a:rPr lang="en-GB" sz="1400" dirty="0"/>
              <a:t>researching, investigating and learning about: animal skeletons; human skeletons; nutrition and food labels; muscles and organs.</a:t>
            </a:r>
          </a:p>
        </p:txBody>
      </p:sp>
      <p:pic>
        <p:nvPicPr>
          <p:cNvPr id="24" name="Picture 23"/>
          <p:cNvPicPr>
            <a:picLocks noChangeAspect="1"/>
          </p:cNvPicPr>
          <p:nvPr/>
        </p:nvPicPr>
        <p:blipFill>
          <a:blip r:embed="rId2"/>
          <a:stretch>
            <a:fillRect/>
          </a:stretch>
        </p:blipFill>
        <p:spPr>
          <a:xfrm>
            <a:off x="282243" y="210952"/>
            <a:ext cx="1372971" cy="1194485"/>
          </a:xfrm>
          <a:prstGeom prst="rect">
            <a:avLst/>
          </a:prstGeom>
        </p:spPr>
      </p:pic>
      <p:sp>
        <p:nvSpPr>
          <p:cNvPr id="10" name="Rectangle 9"/>
          <p:cNvSpPr/>
          <p:nvPr/>
        </p:nvSpPr>
        <p:spPr>
          <a:xfrm>
            <a:off x="1674404" y="4685265"/>
            <a:ext cx="4039205" cy="1935473"/>
          </a:xfrm>
          <a:prstGeom prst="rect">
            <a:avLst/>
          </a:prstGeom>
        </p:spPr>
        <p:style>
          <a:lnRef idx="2">
            <a:schemeClr val="accent1"/>
          </a:lnRef>
          <a:fillRef idx="1">
            <a:schemeClr val="lt1"/>
          </a:fillRef>
          <a:effectRef idx="0">
            <a:schemeClr val="accent1"/>
          </a:effectRef>
          <a:fontRef idx="minor">
            <a:schemeClr val="dk1"/>
          </a:fontRef>
        </p:style>
        <p:txBody>
          <a:bodyPr rtlCol="0" anchor="t"/>
          <a:lstStyle/>
          <a:p>
            <a:pPr algn="ctr"/>
            <a:r>
              <a:rPr lang="en-GB" sz="1400" b="1" dirty="0"/>
              <a:t>Maths</a:t>
            </a:r>
          </a:p>
          <a:p>
            <a:r>
              <a:rPr lang="en-GB" sz="1400" dirty="0"/>
              <a:t>Our maths work will be based on our</a:t>
            </a:r>
          </a:p>
          <a:p>
            <a:r>
              <a:rPr lang="en-GB" sz="1400" dirty="0"/>
              <a:t>individual knowledge and level of </a:t>
            </a:r>
          </a:p>
          <a:p>
            <a:r>
              <a:rPr lang="en-GB" sz="1400" dirty="0"/>
              <a:t>understanding. We will all look at units of measure and use our Place Value knowledge to understand processes. Some of us will make the connection between repeated addition and multiplication by recognising equal groups and learn times table facts for the 2, 5 and 10 times tables. </a:t>
            </a:r>
          </a:p>
          <a:p>
            <a:endParaRPr lang="en-GB" sz="1400" dirty="0"/>
          </a:p>
        </p:txBody>
      </p:sp>
      <p:pic>
        <p:nvPicPr>
          <p:cNvPr id="21" name="Picture 20"/>
          <p:cNvPicPr>
            <a:picLocks noChangeAspect="1"/>
          </p:cNvPicPr>
          <p:nvPr/>
        </p:nvPicPr>
        <p:blipFill>
          <a:blip r:embed="rId4"/>
          <a:stretch>
            <a:fillRect/>
          </a:stretch>
        </p:blipFill>
        <p:spPr>
          <a:xfrm>
            <a:off x="4515303" y="4729414"/>
            <a:ext cx="1135268" cy="660367"/>
          </a:xfrm>
          <a:prstGeom prst="rect">
            <a:avLst/>
          </a:prstGeom>
        </p:spPr>
      </p:pic>
      <p:pic>
        <p:nvPicPr>
          <p:cNvPr id="16" name="Picture 15"/>
          <p:cNvPicPr>
            <a:picLocks noChangeAspect="1"/>
          </p:cNvPicPr>
          <p:nvPr/>
        </p:nvPicPr>
        <p:blipFill rotWithShape="1">
          <a:blip r:embed="rId5"/>
          <a:srcRect r="14474"/>
          <a:stretch/>
        </p:blipFill>
        <p:spPr>
          <a:xfrm>
            <a:off x="8458713" y="1684028"/>
            <a:ext cx="1044566" cy="923108"/>
          </a:xfrm>
          <a:prstGeom prst="rect">
            <a:avLst/>
          </a:prstGeom>
        </p:spPr>
      </p:pic>
      <p:pic>
        <p:nvPicPr>
          <p:cNvPr id="18" name="Picture 17"/>
          <p:cNvPicPr>
            <a:picLocks noChangeAspect="1"/>
          </p:cNvPicPr>
          <p:nvPr/>
        </p:nvPicPr>
        <p:blipFill rotWithShape="1">
          <a:blip r:embed="rId6"/>
          <a:srcRect l="69461" t="28140" r="6376" b="42255"/>
          <a:stretch/>
        </p:blipFill>
        <p:spPr>
          <a:xfrm>
            <a:off x="8248299" y="4801449"/>
            <a:ext cx="1363657" cy="835392"/>
          </a:xfrm>
          <a:prstGeom prst="rect">
            <a:avLst/>
          </a:prstGeom>
        </p:spPr>
      </p:pic>
      <p:sp>
        <p:nvSpPr>
          <p:cNvPr id="23" name="TextBox 22">
            <a:extLst>
              <a:ext uri="{FF2B5EF4-FFF2-40B4-BE49-F238E27FC236}">
                <a16:creationId xmlns:a16="http://schemas.microsoft.com/office/drawing/2014/main" id="{75F77D9A-4C76-431F-A3A6-FA420DF3C9F4}"/>
              </a:ext>
            </a:extLst>
          </p:cNvPr>
          <p:cNvSpPr txBox="1"/>
          <p:nvPr/>
        </p:nvSpPr>
        <p:spPr>
          <a:xfrm>
            <a:off x="173582" y="1611893"/>
            <a:ext cx="1481631" cy="369332"/>
          </a:xfrm>
          <a:prstGeom prst="rect">
            <a:avLst/>
          </a:prstGeom>
          <a:noFill/>
        </p:spPr>
        <p:txBody>
          <a:bodyPr wrap="square" rtlCol="0">
            <a:spAutoFit/>
          </a:bodyPr>
          <a:lstStyle/>
          <a:p>
            <a:pPr algn="ctr"/>
            <a:r>
              <a:rPr lang="en-GB" dirty="0"/>
              <a:t>Owls Team</a:t>
            </a:r>
          </a:p>
        </p:txBody>
      </p:sp>
      <p:graphicFrame>
        <p:nvGraphicFramePr>
          <p:cNvPr id="25" name="Table 24">
            <a:extLst>
              <a:ext uri="{FF2B5EF4-FFF2-40B4-BE49-F238E27FC236}">
                <a16:creationId xmlns:a16="http://schemas.microsoft.com/office/drawing/2014/main" id="{8996F2FE-BB6E-498A-99A5-C7CD0D35C5D6}"/>
              </a:ext>
            </a:extLst>
          </p:cNvPr>
          <p:cNvGraphicFramePr>
            <a:graphicFrameLocks noGrp="1"/>
          </p:cNvGraphicFramePr>
          <p:nvPr>
            <p:extLst>
              <p:ext uri="{D42A27DB-BD31-4B8C-83A1-F6EECF244321}">
                <p14:modId xmlns:p14="http://schemas.microsoft.com/office/powerpoint/2010/main" val="2848780115"/>
              </p:ext>
            </p:extLst>
          </p:nvPr>
        </p:nvGraphicFramePr>
        <p:xfrm>
          <a:off x="214500" y="2004345"/>
          <a:ext cx="1356798" cy="2316480"/>
        </p:xfrm>
        <a:graphic>
          <a:graphicData uri="http://schemas.openxmlformats.org/drawingml/2006/table">
            <a:tbl>
              <a:tblPr firstRow="1" bandRow="1">
                <a:tableStyleId>{5940675A-B579-460E-94D1-54222C63F5DA}</a:tableStyleId>
              </a:tblPr>
              <a:tblGrid>
                <a:gridCol w="1356798">
                  <a:extLst>
                    <a:ext uri="{9D8B030D-6E8A-4147-A177-3AD203B41FA5}">
                      <a16:colId xmlns:a16="http://schemas.microsoft.com/office/drawing/2014/main" val="3646318161"/>
                    </a:ext>
                  </a:extLst>
                </a:gridCol>
              </a:tblGrid>
              <a:tr h="370840">
                <a:tc>
                  <a:txBody>
                    <a:bodyPr/>
                    <a:lstStyle/>
                    <a:p>
                      <a:pPr algn="ctr"/>
                      <a:r>
                        <a:rPr lang="en-GB" sz="1400" dirty="0"/>
                        <a:t>Maria Sava</a:t>
                      </a:r>
                    </a:p>
                    <a:p>
                      <a:pPr algn="ctr"/>
                      <a:r>
                        <a:rPr lang="en-GB" sz="1200" dirty="0"/>
                        <a:t>Class Teacher</a:t>
                      </a:r>
                    </a:p>
                  </a:txBody>
                  <a:tcPr/>
                </a:tc>
                <a:extLst>
                  <a:ext uri="{0D108BD9-81ED-4DB2-BD59-A6C34878D82A}">
                    <a16:rowId xmlns:a16="http://schemas.microsoft.com/office/drawing/2014/main" val="1017949296"/>
                  </a:ext>
                </a:extLst>
              </a:tr>
              <a:tr h="370840">
                <a:tc>
                  <a:txBody>
                    <a:bodyPr/>
                    <a:lstStyle/>
                    <a:p>
                      <a:pPr algn="ctr"/>
                      <a:r>
                        <a:rPr lang="en-GB" sz="1400" dirty="0"/>
                        <a:t>Sunny McCall</a:t>
                      </a:r>
                    </a:p>
                    <a:p>
                      <a:pPr algn="ctr"/>
                      <a:r>
                        <a:rPr lang="en-GB" sz="1200" dirty="0"/>
                        <a:t>Teacher/Teaching Assistant</a:t>
                      </a:r>
                    </a:p>
                  </a:txBody>
                  <a:tcPr/>
                </a:tc>
                <a:extLst>
                  <a:ext uri="{0D108BD9-81ED-4DB2-BD59-A6C34878D82A}">
                    <a16:rowId xmlns:a16="http://schemas.microsoft.com/office/drawing/2014/main" val="35354849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Gemma </a:t>
                      </a:r>
                      <a:r>
                        <a:rPr kumimoji="0" lang="en-GB" sz="1400" b="0" i="0" u="none" strike="noStrike" kern="1200" cap="none" spc="0" normalizeH="0" baseline="0" noProof="0" dirty="0" err="1">
                          <a:ln>
                            <a:noFill/>
                          </a:ln>
                          <a:solidFill>
                            <a:prstClr val="black"/>
                          </a:solidFill>
                          <a:effectLst/>
                          <a:uLnTx/>
                          <a:uFillTx/>
                          <a:latin typeface="+mn-lt"/>
                          <a:ea typeface="+mn-ea"/>
                          <a:cs typeface="+mn-cs"/>
                        </a:rPr>
                        <a:t>Dhol</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Teacher/</a:t>
                      </a:r>
                      <a:r>
                        <a:rPr kumimoji="0" lang="en-GB" sz="1200" b="0" i="0" u="none" strike="noStrike" kern="1200" cap="none" spc="0" normalizeH="0" baseline="0" noProof="0" dirty="0">
                          <a:ln>
                            <a:noFill/>
                          </a:ln>
                          <a:solidFill>
                            <a:prstClr val="black"/>
                          </a:solidFill>
                          <a:effectLst/>
                          <a:uLnTx/>
                          <a:uFillTx/>
                          <a:latin typeface="+mn-lt"/>
                          <a:ea typeface="+mn-ea"/>
                          <a:cs typeface="+mn-cs"/>
                        </a:rPr>
                        <a:t>Teaching Assistant</a:t>
                      </a:r>
                    </a:p>
                  </a:txBody>
                  <a:tcPr/>
                </a:tc>
                <a:extLst>
                  <a:ext uri="{0D108BD9-81ED-4DB2-BD59-A6C34878D82A}">
                    <a16:rowId xmlns:a16="http://schemas.microsoft.com/office/drawing/2014/main" val="323001323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Joanne Martin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Teaching Assistant</a:t>
                      </a:r>
                    </a:p>
                  </a:txBody>
                  <a:tcPr/>
                </a:tc>
                <a:extLst>
                  <a:ext uri="{0D108BD9-81ED-4DB2-BD59-A6C34878D82A}">
                    <a16:rowId xmlns:a16="http://schemas.microsoft.com/office/drawing/2014/main" val="2603874661"/>
                  </a:ext>
                </a:extLst>
              </a:tr>
            </a:tbl>
          </a:graphicData>
        </a:graphic>
      </p:graphicFrame>
      <p:grpSp>
        <p:nvGrpSpPr>
          <p:cNvPr id="26" name="Group 25">
            <a:extLst>
              <a:ext uri="{FF2B5EF4-FFF2-40B4-BE49-F238E27FC236}">
                <a16:creationId xmlns:a16="http://schemas.microsoft.com/office/drawing/2014/main" id="{0F044E33-E155-4E30-83D5-B7D367A715E6}"/>
              </a:ext>
            </a:extLst>
          </p:cNvPr>
          <p:cNvGrpSpPr/>
          <p:nvPr/>
        </p:nvGrpSpPr>
        <p:grpSpPr>
          <a:xfrm>
            <a:off x="1651646" y="268310"/>
            <a:ext cx="1668217" cy="1367629"/>
            <a:chOff x="1651646" y="268310"/>
            <a:chExt cx="1668217" cy="1367629"/>
          </a:xfrm>
        </p:grpSpPr>
        <p:pic>
          <p:nvPicPr>
            <p:cNvPr id="27" name="Picture 26">
              <a:extLst>
                <a:ext uri="{FF2B5EF4-FFF2-40B4-BE49-F238E27FC236}">
                  <a16:creationId xmlns:a16="http://schemas.microsoft.com/office/drawing/2014/main" id="{E79AA1C0-F7A4-4C50-A2CB-C48029887590}"/>
                </a:ext>
              </a:extLst>
            </p:cNvPr>
            <p:cNvPicPr>
              <a:picLocks noChangeAspect="1"/>
            </p:cNvPicPr>
            <p:nvPr/>
          </p:nvPicPr>
          <p:blipFill>
            <a:blip r:embed="rId7"/>
            <a:stretch>
              <a:fillRect/>
            </a:stretch>
          </p:blipFill>
          <p:spPr>
            <a:xfrm>
              <a:off x="1651646" y="271617"/>
              <a:ext cx="942085" cy="681508"/>
            </a:xfrm>
            <a:prstGeom prst="rect">
              <a:avLst/>
            </a:prstGeom>
          </p:spPr>
        </p:pic>
        <p:pic>
          <p:nvPicPr>
            <p:cNvPr id="28" name="Picture 27">
              <a:extLst>
                <a:ext uri="{FF2B5EF4-FFF2-40B4-BE49-F238E27FC236}">
                  <a16:creationId xmlns:a16="http://schemas.microsoft.com/office/drawing/2014/main" id="{8FE44333-213C-47D5-AD8C-EB3EB16D8F82}"/>
                </a:ext>
              </a:extLst>
            </p:cNvPr>
            <p:cNvPicPr>
              <a:picLocks noChangeAspect="1"/>
            </p:cNvPicPr>
            <p:nvPr/>
          </p:nvPicPr>
          <p:blipFill>
            <a:blip r:embed="rId8"/>
            <a:stretch>
              <a:fillRect/>
            </a:stretch>
          </p:blipFill>
          <p:spPr>
            <a:xfrm>
              <a:off x="2593731" y="268310"/>
              <a:ext cx="726132" cy="1054946"/>
            </a:xfrm>
            <a:prstGeom prst="rect">
              <a:avLst/>
            </a:prstGeom>
          </p:spPr>
        </p:pic>
        <p:pic>
          <p:nvPicPr>
            <p:cNvPr id="29" name="Picture 28">
              <a:extLst>
                <a:ext uri="{FF2B5EF4-FFF2-40B4-BE49-F238E27FC236}">
                  <a16:creationId xmlns:a16="http://schemas.microsoft.com/office/drawing/2014/main" id="{B1A9F38B-571E-4441-8DC4-07C74509294A}"/>
                </a:ext>
              </a:extLst>
            </p:cNvPr>
            <p:cNvPicPr>
              <a:picLocks noChangeAspect="1"/>
            </p:cNvPicPr>
            <p:nvPr/>
          </p:nvPicPr>
          <p:blipFill>
            <a:blip r:embed="rId9"/>
            <a:stretch>
              <a:fillRect/>
            </a:stretch>
          </p:blipFill>
          <p:spPr>
            <a:xfrm>
              <a:off x="1932830" y="901073"/>
              <a:ext cx="642470" cy="734866"/>
            </a:xfrm>
            <a:prstGeom prst="rect">
              <a:avLst/>
            </a:prstGeom>
          </p:spPr>
        </p:pic>
      </p:grpSp>
      <p:pic>
        <p:nvPicPr>
          <p:cNvPr id="30" name="Picture 29">
            <a:extLst>
              <a:ext uri="{FF2B5EF4-FFF2-40B4-BE49-F238E27FC236}">
                <a16:creationId xmlns:a16="http://schemas.microsoft.com/office/drawing/2014/main" id="{301E354C-2539-4D9C-A22E-58D98B9C1B7C}"/>
              </a:ext>
            </a:extLst>
          </p:cNvPr>
          <p:cNvPicPr>
            <a:picLocks noChangeAspect="1"/>
          </p:cNvPicPr>
          <p:nvPr/>
        </p:nvPicPr>
        <p:blipFill>
          <a:blip r:embed="rId10"/>
          <a:stretch>
            <a:fillRect/>
          </a:stretch>
        </p:blipFill>
        <p:spPr>
          <a:xfrm>
            <a:off x="6189638" y="382195"/>
            <a:ext cx="1845532" cy="1272551"/>
          </a:xfrm>
          <a:prstGeom prst="ellipse">
            <a:avLst/>
          </a:prstGeom>
          <a:ln>
            <a:noFill/>
          </a:ln>
          <a:effectLst>
            <a:softEdge rad="112500"/>
          </a:effectLst>
        </p:spPr>
      </p:pic>
    </p:spTree>
    <p:extLst>
      <p:ext uri="{BB962C8B-B14F-4D97-AF65-F5344CB8AC3E}">
        <p14:creationId xmlns:p14="http://schemas.microsoft.com/office/powerpoint/2010/main" val="1498719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932" y="163287"/>
            <a:ext cx="9588137" cy="658800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GB"/>
          </a:p>
        </p:txBody>
      </p:sp>
      <p:sp>
        <p:nvSpPr>
          <p:cNvPr id="14" name="Rectangle 13"/>
          <p:cNvSpPr/>
          <p:nvPr/>
        </p:nvSpPr>
        <p:spPr>
          <a:xfrm>
            <a:off x="6114757" y="1684029"/>
            <a:ext cx="3512569" cy="1504213"/>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GB" sz="1400" b="1" dirty="0"/>
              <a:t>Art</a:t>
            </a:r>
          </a:p>
          <a:p>
            <a:r>
              <a:rPr lang="en-GB" sz="1400" dirty="0"/>
              <a:t>In art, we will think about the </a:t>
            </a:r>
          </a:p>
          <a:p>
            <a:r>
              <a:rPr lang="en-GB" sz="1400" dirty="0"/>
              <a:t>characters and scenes in our </a:t>
            </a:r>
          </a:p>
          <a:p>
            <a:r>
              <a:rPr lang="en-GB" sz="1400" dirty="0"/>
              <a:t>English stories. We will use </a:t>
            </a:r>
          </a:p>
          <a:p>
            <a:r>
              <a:rPr lang="en-GB" sz="1400" dirty="0"/>
              <a:t>Eric Carle’s illustrations to inspire us as we develop our own story illustrations.</a:t>
            </a:r>
          </a:p>
        </p:txBody>
      </p:sp>
      <p:sp>
        <p:nvSpPr>
          <p:cNvPr id="21" name="Rounded Rectangular Callout 20"/>
          <p:cNvSpPr/>
          <p:nvPr/>
        </p:nvSpPr>
        <p:spPr>
          <a:xfrm>
            <a:off x="5131527" y="3294231"/>
            <a:ext cx="4495799" cy="3223596"/>
          </a:xfrm>
          <a:prstGeom prst="wedgeRoundRectCallout">
            <a:avLst>
              <a:gd name="adj1" fmla="val -42915"/>
              <a:gd name="adj2" fmla="val 56054"/>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sz="1400" b="1" dirty="0"/>
              <a:t>How can you help at home?</a:t>
            </a:r>
          </a:p>
          <a:p>
            <a:pPr marL="285750" indent="-285750">
              <a:buFont typeface="Arial" panose="020B0604020202020204" pitchFamily="34" charset="0"/>
              <a:buChar char="•"/>
            </a:pPr>
            <a:r>
              <a:rPr lang="en-GB" sz="1400" dirty="0"/>
              <a:t>Help me learn my times tables or basic number facts, e.g. number bonds to 10, 20 and 100.</a:t>
            </a:r>
          </a:p>
          <a:p>
            <a:pPr marL="285750" indent="-285750">
              <a:buFont typeface="Arial" panose="020B0604020202020204" pitchFamily="34" charset="0"/>
              <a:buChar char="•"/>
            </a:pPr>
            <a:r>
              <a:rPr lang="en-GB" sz="1400" dirty="0"/>
              <a:t>Encourage me to use my knife and fork correctly and be more independent with personal hygiene and self-care.</a:t>
            </a:r>
          </a:p>
          <a:p>
            <a:pPr marL="285750" indent="-285750">
              <a:buFont typeface="Arial" panose="020B0604020202020204" pitchFamily="34" charset="0"/>
              <a:buChar char="•"/>
            </a:pPr>
            <a:r>
              <a:rPr lang="en-GB" sz="1400" dirty="0"/>
              <a:t>Encourage me to help you cook dinner, clear up and tidy away.</a:t>
            </a:r>
          </a:p>
          <a:p>
            <a:pPr marL="285750" indent="-285750">
              <a:buFont typeface="Arial" panose="020B0604020202020204" pitchFamily="34" charset="0"/>
              <a:buChar char="•"/>
            </a:pPr>
            <a:r>
              <a:rPr lang="en-GB" sz="1400" dirty="0"/>
              <a:t>Read regularly together and ask me questions on the text. </a:t>
            </a:r>
          </a:p>
          <a:p>
            <a:pPr marL="285750" indent="-285750">
              <a:buFont typeface="Arial" panose="020B0604020202020204" pitchFamily="34" charset="0"/>
              <a:buChar char="•"/>
            </a:pPr>
            <a:r>
              <a:rPr lang="en-GB" sz="1400" dirty="0"/>
              <a:t>Identify different types of punctuation used in the text you are reading. ? , ! ( ) </a:t>
            </a:r>
          </a:p>
          <a:p>
            <a:pPr marL="285750" indent="-285750">
              <a:buFont typeface="Arial" panose="020B0604020202020204" pitchFamily="34" charset="0"/>
              <a:buChar char="•"/>
            </a:pPr>
            <a:r>
              <a:rPr lang="en-GB" sz="1400" dirty="0"/>
              <a:t>Talk to me about what I am learning in school</a:t>
            </a:r>
          </a:p>
          <a:p>
            <a:pPr marL="285750" indent="-285750">
              <a:buFont typeface="Arial" panose="020B0604020202020204" pitchFamily="34" charset="0"/>
              <a:buChar char="•"/>
            </a:pPr>
            <a:r>
              <a:rPr lang="en-GB" sz="1400" dirty="0"/>
              <a:t>Talk to me about my chimp and how my thinking brain can help me when I am struggling to manage.</a:t>
            </a:r>
          </a:p>
        </p:txBody>
      </p:sp>
      <p:sp>
        <p:nvSpPr>
          <p:cNvPr id="15" name="Rectangle 14"/>
          <p:cNvSpPr/>
          <p:nvPr/>
        </p:nvSpPr>
        <p:spPr>
          <a:xfrm>
            <a:off x="1655215" y="1684031"/>
            <a:ext cx="4368604" cy="1504211"/>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GB" sz="1400" b="1" dirty="0"/>
              <a:t>Geography</a:t>
            </a:r>
          </a:p>
          <a:p>
            <a:r>
              <a:rPr lang="en-GB" sz="1400" dirty="0"/>
              <a:t>We will be learning all about The Chinese </a:t>
            </a:r>
          </a:p>
          <a:p>
            <a:r>
              <a:rPr lang="en-GB" sz="1400" dirty="0"/>
              <a:t>New Year, the Chinese culture and </a:t>
            </a:r>
          </a:p>
          <a:p>
            <a:r>
              <a:rPr lang="en-GB" sz="1400" dirty="0"/>
              <a:t>traditions. We will end with celebrating </a:t>
            </a:r>
          </a:p>
          <a:p>
            <a:r>
              <a:rPr lang="en-GB" sz="1400" dirty="0"/>
              <a:t>Chinese New year with a Chinese banquet prepared by the children and eaten together as a whole school.</a:t>
            </a:r>
          </a:p>
        </p:txBody>
      </p:sp>
      <p:sp>
        <p:nvSpPr>
          <p:cNvPr id="23" name="Rectangle 22"/>
          <p:cNvSpPr/>
          <p:nvPr/>
        </p:nvSpPr>
        <p:spPr>
          <a:xfrm>
            <a:off x="1660768" y="3230938"/>
            <a:ext cx="3422237" cy="217892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sz="1400" b="1" dirty="0">
                <a:solidFill>
                  <a:schemeClr val="tx1"/>
                </a:solidFill>
              </a:rPr>
              <a:t>Computing</a:t>
            </a:r>
          </a:p>
          <a:p>
            <a:r>
              <a:rPr lang="en-GB" sz="1400" b="0" i="0" u="none" strike="noStrike" dirty="0">
                <a:solidFill>
                  <a:srgbClr val="000000"/>
                </a:solidFill>
                <a:effectLst/>
                <a:latin typeface="Calibri" panose="020F0502020204030204" pitchFamily="34" charset="0"/>
              </a:rPr>
              <a:t>In Computing, we will be learning all about online safety. We will learn about our digital footprints, the dangers of </a:t>
            </a:r>
          </a:p>
          <a:p>
            <a:r>
              <a:rPr lang="en-GB" sz="1400" b="0" i="0" u="none" strike="noStrike" dirty="0">
                <a:solidFill>
                  <a:srgbClr val="000000"/>
                </a:solidFill>
                <a:effectLst/>
                <a:latin typeface="Calibri" panose="020F0502020204030204" pitchFamily="34" charset="0"/>
              </a:rPr>
              <a:t>chatting to people online and how to </a:t>
            </a:r>
          </a:p>
          <a:p>
            <a:r>
              <a:rPr lang="en-GB" sz="1400" b="0" i="0" u="none" strike="noStrike" dirty="0">
                <a:solidFill>
                  <a:srgbClr val="000000"/>
                </a:solidFill>
                <a:effectLst/>
                <a:latin typeface="Calibri" panose="020F0502020204030204" pitchFamily="34" charset="0"/>
              </a:rPr>
              <a:t>keep ourselves safe </a:t>
            </a:r>
          </a:p>
          <a:p>
            <a:r>
              <a:rPr lang="en-GB" sz="1400" b="0" i="0" u="none" strike="noStrike" dirty="0">
                <a:solidFill>
                  <a:srgbClr val="000000"/>
                </a:solidFill>
                <a:effectLst/>
                <a:latin typeface="Calibri" panose="020F0502020204030204" pitchFamily="34" charset="0"/>
              </a:rPr>
              <a:t>online. We will learn</a:t>
            </a:r>
          </a:p>
          <a:p>
            <a:r>
              <a:rPr lang="en-GB" sz="1400" b="0" i="0" u="none" strike="noStrike" dirty="0">
                <a:solidFill>
                  <a:srgbClr val="000000"/>
                </a:solidFill>
                <a:effectLst/>
                <a:latin typeface="Calibri" panose="020F0502020204030204" pitchFamily="34" charset="0"/>
              </a:rPr>
              <a:t>what to do if people </a:t>
            </a:r>
          </a:p>
          <a:p>
            <a:r>
              <a:rPr lang="en-GB" sz="1400" b="0" i="0" u="none" strike="noStrike" dirty="0">
                <a:solidFill>
                  <a:srgbClr val="000000"/>
                </a:solidFill>
                <a:effectLst/>
                <a:latin typeface="Calibri" panose="020F0502020204030204" pitchFamily="34" charset="0"/>
              </a:rPr>
              <a:t>are acting unsafe </a:t>
            </a:r>
          </a:p>
          <a:p>
            <a:r>
              <a:rPr lang="en-GB" sz="1400" b="0" i="0" u="none" strike="noStrike" dirty="0">
                <a:solidFill>
                  <a:srgbClr val="000000"/>
                </a:solidFill>
                <a:effectLst/>
                <a:latin typeface="Calibri" panose="020F0502020204030204" pitchFamily="34" charset="0"/>
              </a:rPr>
              <a:t>online.</a:t>
            </a:r>
            <a:endParaRPr lang="en-GB" sz="1400" dirty="0">
              <a:solidFill>
                <a:srgbClr val="FF0000"/>
              </a:solidFill>
            </a:endParaRPr>
          </a:p>
        </p:txBody>
      </p:sp>
      <p:sp>
        <p:nvSpPr>
          <p:cNvPr id="22" name="Rectangle 21"/>
          <p:cNvSpPr/>
          <p:nvPr/>
        </p:nvSpPr>
        <p:spPr>
          <a:xfrm>
            <a:off x="248527" y="5452564"/>
            <a:ext cx="4653547" cy="1187840"/>
          </a:xfrm>
          <a:prstGeom prst="rect">
            <a:avLst/>
          </a:prstGeom>
          <a:noFill/>
        </p:spPr>
        <p:style>
          <a:lnRef idx="2">
            <a:schemeClr val="accent1"/>
          </a:lnRef>
          <a:fillRef idx="1">
            <a:schemeClr val="lt1"/>
          </a:fillRef>
          <a:effectRef idx="0">
            <a:schemeClr val="accent1"/>
          </a:effectRef>
          <a:fontRef idx="minor">
            <a:schemeClr val="dk1"/>
          </a:fontRef>
        </p:style>
        <p:txBody>
          <a:bodyPr rtlCol="0" anchor="b"/>
          <a:lstStyle/>
          <a:p>
            <a:pPr algn="ctr"/>
            <a:r>
              <a:rPr lang="en-GB" sz="1400" b="1" dirty="0">
                <a:solidFill>
                  <a:schemeClr val="tx1"/>
                </a:solidFill>
              </a:rPr>
              <a:t>PE</a:t>
            </a:r>
          </a:p>
          <a:p>
            <a:r>
              <a:rPr lang="en-GB" sz="1400" dirty="0">
                <a:solidFill>
                  <a:schemeClr val="tx1"/>
                </a:solidFill>
              </a:rPr>
              <a:t>In P.E we will be learning the skills needed for invasion games such as football, basketball and netball. We will learn how to mark, pass, defend, attack and score. We will also be swimming this half term.</a:t>
            </a:r>
          </a:p>
        </p:txBody>
      </p:sp>
      <p:pic>
        <p:nvPicPr>
          <p:cNvPr id="32" name="Picture 31"/>
          <p:cNvPicPr>
            <a:picLocks noChangeAspect="1"/>
          </p:cNvPicPr>
          <p:nvPr/>
        </p:nvPicPr>
        <p:blipFill>
          <a:blip r:embed="rId2"/>
          <a:stretch>
            <a:fillRect/>
          </a:stretch>
        </p:blipFill>
        <p:spPr>
          <a:xfrm>
            <a:off x="8254355" y="271617"/>
            <a:ext cx="1372971" cy="1194485"/>
          </a:xfrm>
          <a:prstGeom prst="rect">
            <a:avLst/>
          </a:prstGeom>
        </p:spPr>
      </p:pic>
      <p:pic>
        <p:nvPicPr>
          <p:cNvPr id="24" name="Picture 23"/>
          <p:cNvPicPr>
            <a:picLocks noChangeAspect="1"/>
          </p:cNvPicPr>
          <p:nvPr/>
        </p:nvPicPr>
        <p:blipFill>
          <a:blip r:embed="rId2"/>
          <a:stretch>
            <a:fillRect/>
          </a:stretch>
        </p:blipFill>
        <p:spPr>
          <a:xfrm>
            <a:off x="282243" y="210952"/>
            <a:ext cx="1372971" cy="1194485"/>
          </a:xfrm>
          <a:prstGeom prst="rect">
            <a:avLst/>
          </a:prstGeom>
        </p:spPr>
      </p:pic>
      <p:sp>
        <p:nvSpPr>
          <p:cNvPr id="39" name="Rectangle 38"/>
          <p:cNvSpPr/>
          <p:nvPr/>
        </p:nvSpPr>
        <p:spPr>
          <a:xfrm>
            <a:off x="2941321" y="287383"/>
            <a:ext cx="4023359" cy="127255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sz="2400" dirty="0"/>
              <a:t>Authors and Illustrators</a:t>
            </a:r>
          </a:p>
          <a:p>
            <a:pPr algn="ctr"/>
            <a:r>
              <a:rPr lang="en-GB" sz="2400" dirty="0"/>
              <a:t>Spring 1</a:t>
            </a:r>
          </a:p>
          <a:p>
            <a:pPr algn="ctr"/>
            <a:r>
              <a:rPr lang="en-GB" sz="2400" dirty="0"/>
              <a:t>Owls Class</a:t>
            </a:r>
          </a:p>
        </p:txBody>
      </p:sp>
      <p:pic>
        <p:nvPicPr>
          <p:cNvPr id="1028" name="Picture 4" descr="Geography – Poulton St. Chad's">
            <a:extLst>
              <a:ext uri="{FF2B5EF4-FFF2-40B4-BE49-F238E27FC236}">
                <a16:creationId xmlns:a16="http://schemas.microsoft.com/office/drawing/2014/main" id="{C51D7BB3-CAE1-2AC2-B56A-79F4A42BFD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1024" y="1699901"/>
            <a:ext cx="1301644" cy="89738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Q1E : Quality First Education Trust - Online Safety">
            <a:extLst>
              <a:ext uri="{FF2B5EF4-FFF2-40B4-BE49-F238E27FC236}">
                <a16:creationId xmlns:a16="http://schemas.microsoft.com/office/drawing/2014/main" id="{959956D5-C587-5750-33EA-546F667F912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9378"/>
          <a:stretch/>
        </p:blipFill>
        <p:spPr bwMode="auto">
          <a:xfrm>
            <a:off x="3270515" y="4358548"/>
            <a:ext cx="1727634" cy="98543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heen Mount Primary - PE">
            <a:extLst>
              <a:ext uri="{FF2B5EF4-FFF2-40B4-BE49-F238E27FC236}">
                <a16:creationId xmlns:a16="http://schemas.microsoft.com/office/drawing/2014/main" id="{F77129A6-BA6D-645D-31B8-29A2386BF82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24898"/>
          <a:stretch/>
        </p:blipFill>
        <p:spPr bwMode="auto">
          <a:xfrm>
            <a:off x="363513" y="5016724"/>
            <a:ext cx="1239855" cy="649913"/>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E640550B-CC04-411A-9E80-E45398EAA8A9}"/>
              </a:ext>
            </a:extLst>
          </p:cNvPr>
          <p:cNvSpPr txBox="1"/>
          <p:nvPr/>
        </p:nvSpPr>
        <p:spPr>
          <a:xfrm>
            <a:off x="160387" y="1684029"/>
            <a:ext cx="1481631" cy="369332"/>
          </a:xfrm>
          <a:prstGeom prst="rect">
            <a:avLst/>
          </a:prstGeom>
          <a:noFill/>
        </p:spPr>
        <p:txBody>
          <a:bodyPr wrap="square" rtlCol="0">
            <a:spAutoFit/>
          </a:bodyPr>
          <a:lstStyle/>
          <a:p>
            <a:pPr algn="ctr"/>
            <a:r>
              <a:rPr lang="en-GB" dirty="0"/>
              <a:t>Owls Team</a:t>
            </a:r>
          </a:p>
        </p:txBody>
      </p:sp>
      <p:graphicFrame>
        <p:nvGraphicFramePr>
          <p:cNvPr id="31" name="Table 30">
            <a:extLst>
              <a:ext uri="{FF2B5EF4-FFF2-40B4-BE49-F238E27FC236}">
                <a16:creationId xmlns:a16="http://schemas.microsoft.com/office/drawing/2014/main" id="{1533BB98-6AE6-47C7-8670-1D1BDF2CB8ED}"/>
              </a:ext>
            </a:extLst>
          </p:cNvPr>
          <p:cNvGraphicFramePr>
            <a:graphicFrameLocks noGrp="1"/>
          </p:cNvGraphicFramePr>
          <p:nvPr>
            <p:extLst>
              <p:ext uri="{D42A27DB-BD31-4B8C-83A1-F6EECF244321}">
                <p14:modId xmlns:p14="http://schemas.microsoft.com/office/powerpoint/2010/main" val="493049515"/>
              </p:ext>
            </p:extLst>
          </p:nvPr>
        </p:nvGraphicFramePr>
        <p:xfrm>
          <a:off x="201305" y="2076481"/>
          <a:ext cx="1356798" cy="2316480"/>
        </p:xfrm>
        <a:graphic>
          <a:graphicData uri="http://schemas.openxmlformats.org/drawingml/2006/table">
            <a:tbl>
              <a:tblPr firstRow="1" bandRow="1">
                <a:tableStyleId>{5940675A-B579-460E-94D1-54222C63F5DA}</a:tableStyleId>
              </a:tblPr>
              <a:tblGrid>
                <a:gridCol w="1356798">
                  <a:extLst>
                    <a:ext uri="{9D8B030D-6E8A-4147-A177-3AD203B41FA5}">
                      <a16:colId xmlns:a16="http://schemas.microsoft.com/office/drawing/2014/main" val="3646318161"/>
                    </a:ext>
                  </a:extLst>
                </a:gridCol>
              </a:tblGrid>
              <a:tr h="370840">
                <a:tc>
                  <a:txBody>
                    <a:bodyPr/>
                    <a:lstStyle/>
                    <a:p>
                      <a:pPr algn="ctr"/>
                      <a:r>
                        <a:rPr lang="en-GB" sz="1400" dirty="0"/>
                        <a:t>Maria Sava</a:t>
                      </a:r>
                    </a:p>
                    <a:p>
                      <a:pPr algn="ctr"/>
                      <a:r>
                        <a:rPr lang="en-GB" sz="1200" dirty="0"/>
                        <a:t>Class Teacher</a:t>
                      </a:r>
                    </a:p>
                  </a:txBody>
                  <a:tcPr/>
                </a:tc>
                <a:extLst>
                  <a:ext uri="{0D108BD9-81ED-4DB2-BD59-A6C34878D82A}">
                    <a16:rowId xmlns:a16="http://schemas.microsoft.com/office/drawing/2014/main" val="1017949296"/>
                  </a:ext>
                </a:extLst>
              </a:tr>
              <a:tr h="370840">
                <a:tc>
                  <a:txBody>
                    <a:bodyPr/>
                    <a:lstStyle/>
                    <a:p>
                      <a:pPr algn="ctr"/>
                      <a:r>
                        <a:rPr lang="en-GB" sz="1400" dirty="0"/>
                        <a:t>Sunny McCall</a:t>
                      </a:r>
                    </a:p>
                    <a:p>
                      <a:pPr algn="ctr"/>
                      <a:r>
                        <a:rPr lang="en-GB" sz="1200" dirty="0"/>
                        <a:t>Teacher/Teaching Assistant</a:t>
                      </a:r>
                    </a:p>
                  </a:txBody>
                  <a:tcPr/>
                </a:tc>
                <a:extLst>
                  <a:ext uri="{0D108BD9-81ED-4DB2-BD59-A6C34878D82A}">
                    <a16:rowId xmlns:a16="http://schemas.microsoft.com/office/drawing/2014/main" val="35354849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Gemma </a:t>
                      </a:r>
                      <a:r>
                        <a:rPr kumimoji="0" lang="en-GB" sz="1400" b="0" i="0" u="none" strike="noStrike" kern="1200" cap="none" spc="0" normalizeH="0" baseline="0" noProof="0" dirty="0" err="1">
                          <a:ln>
                            <a:noFill/>
                          </a:ln>
                          <a:solidFill>
                            <a:prstClr val="black"/>
                          </a:solidFill>
                          <a:effectLst/>
                          <a:uLnTx/>
                          <a:uFillTx/>
                          <a:latin typeface="+mn-lt"/>
                          <a:ea typeface="+mn-ea"/>
                          <a:cs typeface="+mn-cs"/>
                        </a:rPr>
                        <a:t>Dhol</a:t>
                      </a:r>
                      <a:endParaRPr kumimoji="0" lang="en-GB" sz="1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t>Teacher/</a:t>
                      </a:r>
                      <a:r>
                        <a:rPr kumimoji="0" lang="en-GB" sz="1200" b="0" i="0" u="none" strike="noStrike" kern="1200" cap="none" spc="0" normalizeH="0" baseline="0" noProof="0" dirty="0">
                          <a:ln>
                            <a:noFill/>
                          </a:ln>
                          <a:solidFill>
                            <a:prstClr val="black"/>
                          </a:solidFill>
                          <a:effectLst/>
                          <a:uLnTx/>
                          <a:uFillTx/>
                          <a:latin typeface="+mn-lt"/>
                          <a:ea typeface="+mn-ea"/>
                          <a:cs typeface="+mn-cs"/>
                        </a:rPr>
                        <a:t>Teaching Assistant</a:t>
                      </a:r>
                    </a:p>
                  </a:txBody>
                  <a:tcPr/>
                </a:tc>
                <a:extLst>
                  <a:ext uri="{0D108BD9-81ED-4DB2-BD59-A6C34878D82A}">
                    <a16:rowId xmlns:a16="http://schemas.microsoft.com/office/drawing/2014/main" val="323001323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n-lt"/>
                          <a:ea typeface="+mn-ea"/>
                          <a:cs typeface="+mn-cs"/>
                        </a:rPr>
                        <a:t>Joanne Martin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Teaching Assistant</a:t>
                      </a:r>
                    </a:p>
                  </a:txBody>
                  <a:tcPr/>
                </a:tc>
                <a:extLst>
                  <a:ext uri="{0D108BD9-81ED-4DB2-BD59-A6C34878D82A}">
                    <a16:rowId xmlns:a16="http://schemas.microsoft.com/office/drawing/2014/main" val="2603874661"/>
                  </a:ext>
                </a:extLst>
              </a:tr>
            </a:tbl>
          </a:graphicData>
        </a:graphic>
      </p:graphicFrame>
      <p:sp>
        <p:nvSpPr>
          <p:cNvPr id="2" name="AutoShape 2" descr="Eric Carle, Author of 'The Very Hungry Caterpillar,' Dies at ...">
            <a:extLst>
              <a:ext uri="{FF2B5EF4-FFF2-40B4-BE49-F238E27FC236}">
                <a16:creationId xmlns:a16="http://schemas.microsoft.com/office/drawing/2014/main" id="{1146C1B4-5CB4-477C-A7EF-D21B5FDE36F8}"/>
              </a:ext>
            </a:extLst>
          </p:cNvPr>
          <p:cNvSpPr>
            <a:spLocks noChangeAspect="1" noChangeArrowheads="1"/>
          </p:cNvSpPr>
          <p:nvPr/>
        </p:nvSpPr>
        <p:spPr bwMode="auto">
          <a:xfrm>
            <a:off x="4835605" y="313475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a:extLst>
              <a:ext uri="{FF2B5EF4-FFF2-40B4-BE49-F238E27FC236}">
                <a16:creationId xmlns:a16="http://schemas.microsoft.com/office/drawing/2014/main" id="{658E42B6-251A-4CA2-B845-5E7C545FF3BE}"/>
              </a:ext>
            </a:extLst>
          </p:cNvPr>
          <p:cNvPicPr>
            <a:picLocks noChangeAspect="1"/>
          </p:cNvPicPr>
          <p:nvPr/>
        </p:nvPicPr>
        <p:blipFill>
          <a:blip r:embed="rId6"/>
          <a:stretch>
            <a:fillRect/>
          </a:stretch>
        </p:blipFill>
        <p:spPr>
          <a:xfrm>
            <a:off x="6189638" y="382195"/>
            <a:ext cx="1845532" cy="1272551"/>
          </a:xfrm>
          <a:prstGeom prst="ellipse">
            <a:avLst/>
          </a:prstGeom>
          <a:ln>
            <a:noFill/>
          </a:ln>
          <a:effectLst>
            <a:softEdge rad="112500"/>
          </a:effectLst>
        </p:spPr>
      </p:pic>
      <p:grpSp>
        <p:nvGrpSpPr>
          <p:cNvPr id="13" name="Group 12">
            <a:extLst>
              <a:ext uri="{FF2B5EF4-FFF2-40B4-BE49-F238E27FC236}">
                <a16:creationId xmlns:a16="http://schemas.microsoft.com/office/drawing/2014/main" id="{06441A34-DBA6-46C3-95EF-E0C04266D032}"/>
              </a:ext>
            </a:extLst>
          </p:cNvPr>
          <p:cNvGrpSpPr/>
          <p:nvPr/>
        </p:nvGrpSpPr>
        <p:grpSpPr>
          <a:xfrm>
            <a:off x="1651646" y="268310"/>
            <a:ext cx="1668217" cy="1367629"/>
            <a:chOff x="1651646" y="268310"/>
            <a:chExt cx="1668217" cy="1367629"/>
          </a:xfrm>
        </p:grpSpPr>
        <p:pic>
          <p:nvPicPr>
            <p:cNvPr id="6" name="Picture 5">
              <a:extLst>
                <a:ext uri="{FF2B5EF4-FFF2-40B4-BE49-F238E27FC236}">
                  <a16:creationId xmlns:a16="http://schemas.microsoft.com/office/drawing/2014/main" id="{8B8A5468-2A06-4B4E-91AB-C7E9E0B985EC}"/>
                </a:ext>
              </a:extLst>
            </p:cNvPr>
            <p:cNvPicPr>
              <a:picLocks noChangeAspect="1"/>
            </p:cNvPicPr>
            <p:nvPr/>
          </p:nvPicPr>
          <p:blipFill>
            <a:blip r:embed="rId7"/>
            <a:stretch>
              <a:fillRect/>
            </a:stretch>
          </p:blipFill>
          <p:spPr>
            <a:xfrm>
              <a:off x="1651646" y="271617"/>
              <a:ext cx="942085" cy="681508"/>
            </a:xfrm>
            <a:prstGeom prst="rect">
              <a:avLst/>
            </a:prstGeom>
          </p:spPr>
        </p:pic>
        <p:pic>
          <p:nvPicPr>
            <p:cNvPr id="8" name="Picture 7">
              <a:extLst>
                <a:ext uri="{FF2B5EF4-FFF2-40B4-BE49-F238E27FC236}">
                  <a16:creationId xmlns:a16="http://schemas.microsoft.com/office/drawing/2014/main" id="{5030138B-5988-4577-9CC4-2D59012CF963}"/>
                </a:ext>
              </a:extLst>
            </p:cNvPr>
            <p:cNvPicPr>
              <a:picLocks noChangeAspect="1"/>
            </p:cNvPicPr>
            <p:nvPr/>
          </p:nvPicPr>
          <p:blipFill>
            <a:blip r:embed="rId8"/>
            <a:stretch>
              <a:fillRect/>
            </a:stretch>
          </p:blipFill>
          <p:spPr>
            <a:xfrm>
              <a:off x="2593731" y="268310"/>
              <a:ext cx="726132" cy="1054946"/>
            </a:xfrm>
            <a:prstGeom prst="rect">
              <a:avLst/>
            </a:prstGeom>
          </p:spPr>
        </p:pic>
        <p:pic>
          <p:nvPicPr>
            <p:cNvPr id="9" name="Picture 8">
              <a:extLst>
                <a:ext uri="{FF2B5EF4-FFF2-40B4-BE49-F238E27FC236}">
                  <a16:creationId xmlns:a16="http://schemas.microsoft.com/office/drawing/2014/main" id="{B8AA770A-8574-4E4F-B5B4-6D51285419A6}"/>
                </a:ext>
              </a:extLst>
            </p:cNvPr>
            <p:cNvPicPr>
              <a:picLocks noChangeAspect="1"/>
            </p:cNvPicPr>
            <p:nvPr/>
          </p:nvPicPr>
          <p:blipFill>
            <a:blip r:embed="rId9"/>
            <a:stretch>
              <a:fillRect/>
            </a:stretch>
          </p:blipFill>
          <p:spPr>
            <a:xfrm>
              <a:off x="1932830" y="901073"/>
              <a:ext cx="642470" cy="734866"/>
            </a:xfrm>
            <a:prstGeom prst="rect">
              <a:avLst/>
            </a:prstGeom>
          </p:spPr>
        </p:pic>
      </p:grpSp>
      <p:pic>
        <p:nvPicPr>
          <p:cNvPr id="12" name="Picture 11">
            <a:extLst>
              <a:ext uri="{FF2B5EF4-FFF2-40B4-BE49-F238E27FC236}">
                <a16:creationId xmlns:a16="http://schemas.microsoft.com/office/drawing/2014/main" id="{34279AF9-EF6A-425B-AF7A-2F32010D62E4}"/>
              </a:ext>
            </a:extLst>
          </p:cNvPr>
          <p:cNvPicPr>
            <a:picLocks noChangeAspect="1"/>
          </p:cNvPicPr>
          <p:nvPr/>
        </p:nvPicPr>
        <p:blipFill>
          <a:blip r:embed="rId10"/>
          <a:stretch>
            <a:fillRect/>
          </a:stretch>
        </p:blipFill>
        <p:spPr>
          <a:xfrm>
            <a:off x="8465620" y="1729778"/>
            <a:ext cx="950439" cy="967114"/>
          </a:xfrm>
          <a:prstGeom prst="rect">
            <a:avLst/>
          </a:prstGeom>
        </p:spPr>
      </p:pic>
    </p:spTree>
    <p:extLst>
      <p:ext uri="{BB962C8B-B14F-4D97-AF65-F5344CB8AC3E}">
        <p14:creationId xmlns:p14="http://schemas.microsoft.com/office/powerpoint/2010/main" val="35639190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826</TotalTime>
  <Words>650</Words>
  <Application>Microsoft Office PowerPoint</Application>
  <PresentationFormat>A4 Paper (210x297 mm)</PresentationFormat>
  <Paragraphs>72</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BHPRU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Dolan</dc:creator>
  <cp:lastModifiedBy>Maria Sava</cp:lastModifiedBy>
  <cp:revision>44</cp:revision>
  <dcterms:created xsi:type="dcterms:W3CDTF">2023-09-21T13:09:56Z</dcterms:created>
  <dcterms:modified xsi:type="dcterms:W3CDTF">2026-01-05T14:37:15Z</dcterms:modified>
</cp:coreProperties>
</file>