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78" autoAdjust="0"/>
  </p:normalViewPr>
  <p:slideViewPr>
    <p:cSldViewPr snapToGrid="0">
      <p:cViewPr varScale="1">
        <p:scale>
          <a:sx n="109" d="100"/>
          <a:sy n="109" d="100"/>
        </p:scale>
        <p:origin x="14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0D630-B472-4ECE-927D-A3A7132A0FD2}" type="datetimeFigureOut">
              <a:rPr lang="en-GB" smtClean="0"/>
              <a:t>05/01/2026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C6672-B790-43A5-93BA-723A4E392390}" type="slidenum">
              <a:rPr lang="en-GB" smtClean="0"/>
              <a:t>‹#›</a:t>
            </a:fld>
            <a:endParaRPr lang="en-GB"/>
          </a:p>
        </p:txBody>
      </p:sp>
    </p:spTree>
    <p:extLst>
      <p:ext uri="{BB962C8B-B14F-4D97-AF65-F5344CB8AC3E}">
        <p14:creationId xmlns:p14="http://schemas.microsoft.com/office/powerpoint/2010/main" val="114610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9C6672-B790-43A5-93BA-723A4E392390}" type="slidenum">
              <a:rPr lang="en-GB" smtClean="0"/>
              <a:t>1</a:t>
            </a:fld>
            <a:endParaRPr lang="en-GB"/>
          </a:p>
        </p:txBody>
      </p:sp>
    </p:spTree>
    <p:extLst>
      <p:ext uri="{BB962C8B-B14F-4D97-AF65-F5344CB8AC3E}">
        <p14:creationId xmlns:p14="http://schemas.microsoft.com/office/powerpoint/2010/main" val="162154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3804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21828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32883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4082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8749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476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5D2E1-6614-44D7-9F18-1324EAE959BA}" type="datetimeFigureOut">
              <a:rPr lang="en-GB" smtClean="0"/>
              <a:t>05/01/2026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6226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5D2E1-6614-44D7-9F18-1324EAE959BA}" type="datetimeFigureOut">
              <a:rPr lang="en-GB" smtClean="0"/>
              <a:t>05/01/2026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689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D2E1-6614-44D7-9F18-1324EAE959BA}" type="datetimeFigureOut">
              <a:rPr lang="en-GB" smtClean="0"/>
              <a:t>05/01/2026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2012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89612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76462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D2E1-6614-44D7-9F18-1324EAE959BA}" type="datetimeFigureOut">
              <a:rPr lang="en-GB" smtClean="0"/>
              <a:t>05/01/2026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4FFE-D82B-4F58-9040-402CCCECF451}" type="slidenum">
              <a:rPr lang="en-GB" smtClean="0"/>
              <a:t>‹#›</a:t>
            </a:fld>
            <a:endParaRPr lang="en-GB"/>
          </a:p>
        </p:txBody>
      </p:sp>
    </p:spTree>
    <p:extLst>
      <p:ext uri="{BB962C8B-B14F-4D97-AF65-F5344CB8AC3E}">
        <p14:creationId xmlns:p14="http://schemas.microsoft.com/office/powerpoint/2010/main" val="12250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Countries: The UK</a:t>
            </a:r>
          </a:p>
          <a:p>
            <a:pPr algn="ctr"/>
            <a:r>
              <a:rPr lang="en-GB" sz="2400" dirty="0"/>
              <a:t>Spring 2</a:t>
            </a:r>
          </a:p>
          <a:p>
            <a:pPr algn="ctr"/>
            <a:r>
              <a:rPr lang="en-GB" sz="2400" dirty="0"/>
              <a:t>Owls Class</a:t>
            </a:r>
          </a:p>
        </p:txBody>
      </p:sp>
      <p:sp>
        <p:nvSpPr>
          <p:cNvPr id="13" name="Rectangle 12"/>
          <p:cNvSpPr/>
          <p:nvPr/>
        </p:nvSpPr>
        <p:spPr>
          <a:xfrm>
            <a:off x="5650571" y="1640443"/>
            <a:ext cx="4033278" cy="26441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solidFill>
                  <a:srgbClr val="FF0000"/>
                </a:solidFill>
              </a:rPr>
              <a:t>PSHE</a:t>
            </a:r>
          </a:p>
          <a:p>
            <a:r>
              <a:rPr lang="en-GB" sz="1400" dirty="0"/>
              <a:t>In our ‘Good to be me’ topic, </a:t>
            </a:r>
          </a:p>
          <a:p>
            <a:r>
              <a:rPr lang="en-GB" sz="1400" dirty="0"/>
              <a:t>we will be thinking about </a:t>
            </a:r>
          </a:p>
          <a:p>
            <a:r>
              <a:rPr lang="en-GB" sz="1400" dirty="0"/>
              <a:t>how we are all similar and </a:t>
            </a:r>
          </a:p>
          <a:p>
            <a:r>
              <a:rPr lang="en-GB" sz="1400" dirty="0"/>
              <a:t>what differences there are between us. We will celebrate our own identities, achievements and those of others. We will see how we fit into our community, celebrating diversity and challenging prejudice.</a:t>
            </a:r>
          </a:p>
          <a:p>
            <a:pPr lvl="0"/>
            <a:r>
              <a:rPr lang="en-GB" sz="1400" dirty="0"/>
              <a:t>We will also be learning about drugs and alcohol and learning about the effects of these on people’s health and wellbeing.</a:t>
            </a:r>
          </a:p>
        </p:txBody>
      </p:sp>
      <p:sp>
        <p:nvSpPr>
          <p:cNvPr id="9" name="Rectangle 8"/>
          <p:cNvSpPr/>
          <p:nvPr/>
        </p:nvSpPr>
        <p:spPr>
          <a:xfrm>
            <a:off x="1655213" y="1651082"/>
            <a:ext cx="3932138" cy="27726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solidFill>
                  <a:schemeClr val="tx1"/>
                </a:solidFill>
              </a:rPr>
              <a:t>English</a:t>
            </a:r>
          </a:p>
          <a:p>
            <a:r>
              <a:rPr lang="en-GB" sz="1400" dirty="0">
                <a:solidFill>
                  <a:schemeClr val="tx1"/>
                </a:solidFill>
              </a:rPr>
              <a:t>In English, we will write a fact</a:t>
            </a:r>
          </a:p>
          <a:p>
            <a:r>
              <a:rPr lang="en-GB" sz="1400" dirty="0">
                <a:solidFill>
                  <a:schemeClr val="tx1"/>
                </a:solidFill>
              </a:rPr>
              <a:t>file about the different capital </a:t>
            </a:r>
          </a:p>
          <a:p>
            <a:r>
              <a:rPr lang="en-GB" sz="1400" dirty="0">
                <a:solidFill>
                  <a:schemeClr val="tx1"/>
                </a:solidFill>
              </a:rPr>
              <a:t>cities in the UK. We will then think about the differences in living in the city and in the countryside and write a comparison text on this.</a:t>
            </a:r>
          </a:p>
          <a:p>
            <a:r>
              <a:rPr lang="en-GB" sz="1400" dirty="0">
                <a:solidFill>
                  <a:schemeClr val="tx1"/>
                </a:solidFill>
              </a:rPr>
              <a:t>We will continue to develop our reading inference skills, build our vocabulary and develop our </a:t>
            </a:r>
          </a:p>
          <a:p>
            <a:r>
              <a:rPr lang="en-GB" sz="1400" dirty="0">
                <a:solidFill>
                  <a:schemeClr val="tx1"/>
                </a:solidFill>
              </a:rPr>
              <a:t>sentence writing skills by including conjunctions and noun phrases in our writing. We will encourage children to use phonic knowledge and focus on the accurate use of capital letters, full stops and commas.</a:t>
            </a:r>
          </a:p>
        </p:txBody>
      </p:sp>
      <p:pic>
        <p:nvPicPr>
          <p:cNvPr id="2" name="Picture 1"/>
          <p:cNvPicPr>
            <a:picLocks noChangeAspect="1"/>
          </p:cNvPicPr>
          <p:nvPr/>
        </p:nvPicPr>
        <p:blipFill>
          <a:blip r:embed="rId3"/>
          <a:stretch>
            <a:fillRect/>
          </a:stretch>
        </p:blipFill>
        <p:spPr>
          <a:xfrm>
            <a:off x="8294511" y="326415"/>
            <a:ext cx="1372971" cy="1194485"/>
          </a:xfrm>
          <a:prstGeom prst="rect">
            <a:avLst/>
          </a:prstGeom>
        </p:spPr>
      </p:pic>
      <p:pic>
        <p:nvPicPr>
          <p:cNvPr id="8" name="Picture 7"/>
          <p:cNvPicPr>
            <a:picLocks noChangeAspect="1"/>
          </p:cNvPicPr>
          <p:nvPr/>
        </p:nvPicPr>
        <p:blipFill rotWithShape="1">
          <a:blip r:embed="rId4"/>
          <a:srcRect l="42780" t="4068" r="2362" b="56748"/>
          <a:stretch/>
        </p:blipFill>
        <p:spPr>
          <a:xfrm>
            <a:off x="3943907" y="1684030"/>
            <a:ext cx="1586929" cy="566761"/>
          </a:xfrm>
          <a:prstGeom prst="rect">
            <a:avLst/>
          </a:prstGeom>
        </p:spPr>
      </p:pic>
      <p:sp>
        <p:nvSpPr>
          <p:cNvPr id="12" name="Rectangle 11"/>
          <p:cNvSpPr/>
          <p:nvPr/>
        </p:nvSpPr>
        <p:spPr>
          <a:xfrm>
            <a:off x="5723709" y="4437642"/>
            <a:ext cx="3867643" cy="213057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Science</a:t>
            </a:r>
          </a:p>
          <a:p>
            <a:r>
              <a:rPr lang="en-GB" sz="1400" dirty="0"/>
              <a:t>In Science this term we will be </a:t>
            </a:r>
          </a:p>
          <a:p>
            <a:r>
              <a:rPr lang="en-GB" sz="1400" dirty="0"/>
              <a:t>learning all about Rocks. We will</a:t>
            </a:r>
          </a:p>
          <a:p>
            <a:r>
              <a:rPr lang="en-GB" sz="1400" dirty="0"/>
              <a:t>compare different types of rocks</a:t>
            </a:r>
          </a:p>
          <a:p>
            <a:r>
              <a:rPr lang="en-GB" sz="1400" dirty="0"/>
              <a:t>and group rocks based on our</a:t>
            </a:r>
          </a:p>
          <a:p>
            <a:r>
              <a:rPr lang="en-GB" sz="1400" dirty="0"/>
              <a:t>observations. We will learn how fossils are formed and how soil is formed. We will learn about Mary </a:t>
            </a:r>
            <a:r>
              <a:rPr lang="en-GB" sz="1400" dirty="0" err="1"/>
              <a:t>Anning</a:t>
            </a:r>
            <a:r>
              <a:rPr lang="en-GB" sz="1400" dirty="0"/>
              <a:t> and how she contributed to the study of palaeontology. </a:t>
            </a:r>
          </a:p>
        </p:txBody>
      </p:sp>
      <p:pic>
        <p:nvPicPr>
          <p:cNvPr id="24" name="Picture 23"/>
          <p:cNvPicPr>
            <a:picLocks noChangeAspect="1"/>
          </p:cNvPicPr>
          <p:nvPr/>
        </p:nvPicPr>
        <p:blipFill>
          <a:blip r:embed="rId3"/>
          <a:stretch>
            <a:fillRect/>
          </a:stretch>
        </p:blipFill>
        <p:spPr>
          <a:xfrm>
            <a:off x="282243" y="210952"/>
            <a:ext cx="1372971" cy="1194485"/>
          </a:xfrm>
          <a:prstGeom prst="rect">
            <a:avLst/>
          </a:prstGeom>
        </p:spPr>
      </p:pic>
      <p:sp>
        <p:nvSpPr>
          <p:cNvPr id="10" name="Rectangle 9"/>
          <p:cNvSpPr/>
          <p:nvPr/>
        </p:nvSpPr>
        <p:spPr>
          <a:xfrm>
            <a:off x="910993" y="4472883"/>
            <a:ext cx="4060655" cy="2159809"/>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GB" sz="1400" b="1" dirty="0">
                <a:solidFill>
                  <a:schemeClr val="tx1"/>
                </a:solidFill>
              </a:rPr>
              <a:t>Maths</a:t>
            </a:r>
          </a:p>
          <a:p>
            <a:r>
              <a:rPr lang="en-GB" sz="1400" dirty="0">
                <a:solidFill>
                  <a:schemeClr val="tx1"/>
                </a:solidFill>
              </a:rPr>
              <a:t>Our maths work will be based on our</a:t>
            </a:r>
          </a:p>
          <a:p>
            <a:r>
              <a:rPr lang="en-GB" sz="1400" dirty="0">
                <a:solidFill>
                  <a:schemeClr val="tx1"/>
                </a:solidFill>
              </a:rPr>
              <a:t>individual knowledge and level of </a:t>
            </a:r>
          </a:p>
          <a:p>
            <a:r>
              <a:rPr lang="en-GB" sz="1400" dirty="0">
                <a:solidFill>
                  <a:schemeClr val="tx1"/>
                </a:solidFill>
              </a:rPr>
              <a:t>understanding. </a:t>
            </a:r>
            <a:r>
              <a:rPr lang="en-GB" sz="1400" dirty="0"/>
              <a:t>We will be learning about</a:t>
            </a:r>
          </a:p>
          <a:p>
            <a:r>
              <a:rPr lang="en-GB" sz="1400" dirty="0"/>
              <a:t>fractions, mass and capacity this term. We will find fractions of shapes and order, compare and place fractions on a number line. We will use different scales to measure and will add and subtract different measurements and find equivalent measurements for mass and capacity.</a:t>
            </a:r>
          </a:p>
          <a:p>
            <a:endParaRPr lang="en-GB" sz="1400" dirty="0"/>
          </a:p>
        </p:txBody>
      </p:sp>
      <p:pic>
        <p:nvPicPr>
          <p:cNvPr id="3" name="Picture 2">
            <a:extLst>
              <a:ext uri="{FF2B5EF4-FFF2-40B4-BE49-F238E27FC236}">
                <a16:creationId xmlns:a16="http://schemas.microsoft.com/office/drawing/2014/main" id="{0284217A-E764-4E6E-B45C-A7EF6D42B71E}"/>
              </a:ext>
            </a:extLst>
          </p:cNvPr>
          <p:cNvPicPr>
            <a:picLocks noChangeAspect="1"/>
          </p:cNvPicPr>
          <p:nvPr/>
        </p:nvPicPr>
        <p:blipFill>
          <a:blip r:embed="rId5"/>
          <a:stretch>
            <a:fillRect/>
          </a:stretch>
        </p:blipFill>
        <p:spPr>
          <a:xfrm>
            <a:off x="6106216" y="383183"/>
            <a:ext cx="2161895" cy="1080948"/>
          </a:xfrm>
          <a:prstGeom prst="roundRect">
            <a:avLst>
              <a:gd name="adj" fmla="val 8594"/>
            </a:avLst>
          </a:prstGeom>
          <a:solidFill>
            <a:srgbClr val="FFFFFF">
              <a:shade val="85000"/>
            </a:srgbClr>
          </a:solidFill>
          <a:ln>
            <a:noFill/>
          </a:ln>
          <a:effectLst/>
        </p:spPr>
      </p:pic>
      <p:pic>
        <p:nvPicPr>
          <p:cNvPr id="23" name="Picture 22" descr="Diverse Children Clipart Images – Browse 5,730 Stock Photos, Vectors, and  Video | Adobe 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0814" b="96512" l="0" r="99317">
                        <a14:foregroundMark x1="13652" y1="89535" x2="5119" y2="36047"/>
                        <a14:foregroundMark x1="5119" y1="36047" x2="5119" y2="36047"/>
                        <a14:foregroundMark x1="6143" y1="84302" x2="5461" y2="94186"/>
                        <a14:foregroundMark x1="3072" y1="61628" x2="0" y2="75581"/>
                        <a14:foregroundMark x1="26953" y1="77528" x2="31144" y2="80078"/>
                        <a14:foregroundMark x1="25250" y1="76491" x2="26567" y2="77293"/>
                        <a14:foregroundMark x1="30717" y1="66860" x2="24915" y2="37791"/>
                        <a14:foregroundMark x1="30375" y1="62209" x2="32765" y2="60465"/>
                        <a14:foregroundMark x1="34130" y1="61047" x2="37201" y2="69186"/>
                        <a14:foregroundMark x1="32082" y1="75581" x2="33447" y2="72093"/>
                        <a14:foregroundMark x1="25597" y1="82558" x2="24232" y2="95349"/>
                        <a14:foregroundMark x1="31988" y1="85465" x2="33106" y2="96512"/>
                        <a14:foregroundMark x1="31682" y1="82445" x2="31988" y2="85465"/>
                        <a14:foregroundMark x1="23208" y1="43023" x2="33447" y2="34302"/>
                        <a14:foregroundMark x1="46416" y1="52907" x2="47782" y2="44186"/>
                        <a14:foregroundMark x1="48123" y1="55233" x2="56997" y2="69186"/>
                        <a14:foregroundMark x1="84602" y1="79187" x2="85473" y2="81708"/>
                        <a14:foregroundMark x1="80546" y1="67442" x2="81613" y2="70534"/>
                        <a14:foregroundMark x1="88285" y1="80167" x2="89420" y2="51163"/>
                        <a14:foregroundMark x1="89761" y1="62209" x2="88396" y2="33721"/>
                        <a14:foregroundMark x1="93174" y1="37209" x2="93174" y2="55233"/>
                        <a14:foregroundMark x1="95563" y1="41279" x2="95904" y2="34884"/>
                        <a14:foregroundMark x1="95904" y1="55233" x2="95563" y2="56977"/>
                        <a14:foregroundMark x1="72696" y1="88372" x2="69283" y2="32558"/>
                        <a14:foregroundMark x1="69283" y1="32558" x2="69625" y2="31977"/>
                        <a14:foregroundMark x1="66894" y1="77326" x2="65529" y2="92442"/>
                        <a14:foregroundMark x1="87713" y1="86628" x2="87713" y2="95930"/>
                        <a14:foregroundMark x1="95222" y1="86047" x2="96246" y2="95930"/>
                        <a14:foregroundMark x1="46758" y1="90116" x2="46758" y2="94186"/>
                        <a14:foregroundMark x1="54266" y1="88372" x2="54266" y2="93023"/>
                        <a14:foregroundMark x1="14676" y1="63372" x2="22526" y2="62209"/>
                        <a14:foregroundMark x1="71331" y1="89535" x2="71672" y2="94767"/>
                        <a14:foregroundMark x1="97611" y1="62209" x2="99317" y2="73256"/>
                        <a14:foregroundMark x1="85324" y1="59302" x2="80887" y2="69186"/>
                        <a14:foregroundMark x1="91809" y1="74419" x2="94881" y2="81977"/>
                        <a14:foregroundMark x1="31058" y1="73256" x2="34471" y2="72093"/>
                        <a14:backgroundMark x1="80546" y1="78488" x2="79863" y2="70349"/>
                        <a14:backgroundMark x1="81911" y1="81977" x2="83448" y2="72033"/>
                        <a14:backgroundMark x1="84300" y1="82558" x2="83618" y2="76163"/>
                        <a14:backgroundMark x1="82253" y1="79070" x2="79863" y2="70930"/>
                        <a14:backgroundMark x1="28328" y1="95930" x2="28328" y2="84884"/>
                        <a14:backgroundMark x1="34471" y1="91860" x2="32765" y2="87209"/>
                        <a14:backgroundMark x1="34130" y1="88372" x2="32423" y2="84884"/>
                        <a14:backgroundMark x1="31741" y1="85465" x2="31741" y2="85465"/>
                        <a14:backgroundMark x1="84983" y1="81977" x2="83618" y2="76163"/>
                        <a14:backgroundMark x1="81570" y1="78488" x2="80205" y2="68605"/>
                        <a14:backgroundMark x1="83618" y1="75000" x2="81570" y2="70349"/>
                        <a14:backgroundMark x1="84983" y1="81977" x2="85893" y2="86628"/>
                        <a14:backgroundMark x1="1706" y1="52326" x2="1706" y2="54070"/>
                        <a14:backgroundMark x1="2389" y1="72674" x2="2730" y2="70349"/>
                        <a14:backgroundMark x1="3072" y1="69186" x2="3413" y2="65698"/>
                        <a14:backgroundMark x1="19454" y1="74419" x2="22184" y2="72093"/>
                        <a14:backgroundMark x1="21502" y1="76163" x2="19795" y2="72093"/>
                        <a14:backgroundMark x1="21160" y1="74419" x2="20137" y2="75000"/>
                        <a14:backgroundMark x1="19795" y1="72093" x2="19454" y2="75581"/>
                      </a14:backgroundRemoval>
                    </a14:imgEffect>
                  </a14:imgLayer>
                </a14:imgProps>
              </a:ext>
              <a:ext uri="{28A0092B-C50C-407E-A947-70E740481C1C}">
                <a14:useLocalDpi xmlns:a14="http://schemas.microsoft.com/office/drawing/2010/main" val="0"/>
              </a:ext>
            </a:extLst>
          </a:blip>
          <a:srcRect t="23326"/>
          <a:stretch/>
        </p:blipFill>
        <p:spPr bwMode="auto">
          <a:xfrm>
            <a:off x="7847175" y="1729460"/>
            <a:ext cx="1820307" cy="819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stretch>
            <a:fillRect/>
          </a:stretch>
        </p:blipFill>
        <p:spPr>
          <a:xfrm>
            <a:off x="8175614" y="4484912"/>
            <a:ext cx="1389523" cy="1102796"/>
          </a:xfrm>
          <a:prstGeom prst="rect">
            <a:avLst/>
          </a:prstGeom>
        </p:spPr>
      </p:pic>
      <p:pic>
        <p:nvPicPr>
          <p:cNvPr id="26" name="Picture 25">
            <a:extLst>
              <a:ext uri="{FF2B5EF4-FFF2-40B4-BE49-F238E27FC236}">
                <a16:creationId xmlns:a16="http://schemas.microsoft.com/office/drawing/2014/main" id="{F103DA6F-F748-463A-8518-21FA470252C2}"/>
              </a:ext>
            </a:extLst>
          </p:cNvPr>
          <p:cNvPicPr>
            <a:picLocks noChangeAspect="1"/>
          </p:cNvPicPr>
          <p:nvPr/>
        </p:nvPicPr>
        <p:blipFill rotWithShape="1">
          <a:blip r:embed="rId9"/>
          <a:srcRect l="56481" t="2623" r="6617" b="3284"/>
          <a:stretch/>
        </p:blipFill>
        <p:spPr>
          <a:xfrm>
            <a:off x="2140218" y="210951"/>
            <a:ext cx="925380" cy="141567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grpSp>
        <p:nvGrpSpPr>
          <p:cNvPr id="14" name="Group 13"/>
          <p:cNvGrpSpPr>
            <a:grpSpLocks noChangeAspect="1"/>
          </p:cNvGrpSpPr>
          <p:nvPr/>
        </p:nvGrpSpPr>
        <p:grpSpPr>
          <a:xfrm>
            <a:off x="3995411" y="4520739"/>
            <a:ext cx="944973" cy="917456"/>
            <a:chOff x="4699611" y="4508784"/>
            <a:chExt cx="879924" cy="857949"/>
          </a:xfrm>
        </p:grpSpPr>
        <p:pic>
          <p:nvPicPr>
            <p:cNvPr id="1028" name="Picture 4" descr="MEDIAN Don Steward mathematics teaching: equivalent fractions shade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58" t="5693" r="52388" b="65950"/>
            <a:stretch/>
          </p:blipFill>
          <p:spPr bwMode="auto">
            <a:xfrm>
              <a:off x="4699611" y="4508784"/>
              <a:ext cx="879924" cy="4218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MEDIAN Don Steward mathematics teaching: equivalent fractions shade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0579" t="5693" r="4616" b="66638"/>
            <a:stretch/>
          </p:blipFill>
          <p:spPr bwMode="auto">
            <a:xfrm>
              <a:off x="4699611" y="4965405"/>
              <a:ext cx="864766" cy="401328"/>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5688A96F-F404-4D6E-896F-5173DA01AEFD}"/>
              </a:ext>
            </a:extLst>
          </p:cNvPr>
          <p:cNvSpPr txBox="1"/>
          <p:nvPr/>
        </p:nvSpPr>
        <p:spPr>
          <a:xfrm>
            <a:off x="173582" y="1611893"/>
            <a:ext cx="1481631" cy="369332"/>
          </a:xfrm>
          <a:prstGeom prst="rect">
            <a:avLst/>
          </a:prstGeom>
          <a:noFill/>
        </p:spPr>
        <p:txBody>
          <a:bodyPr wrap="square" rtlCol="0">
            <a:spAutoFit/>
          </a:bodyPr>
          <a:lstStyle/>
          <a:p>
            <a:pPr algn="ctr"/>
            <a:r>
              <a:rPr lang="en-GB" dirty="0"/>
              <a:t>Owls Team</a:t>
            </a:r>
          </a:p>
        </p:txBody>
      </p:sp>
      <p:graphicFrame>
        <p:nvGraphicFramePr>
          <p:cNvPr id="30" name="Table 29">
            <a:extLst>
              <a:ext uri="{FF2B5EF4-FFF2-40B4-BE49-F238E27FC236}">
                <a16:creationId xmlns:a16="http://schemas.microsoft.com/office/drawing/2014/main" id="{59B5A5C8-0996-4471-9CCB-050A197ADF37}"/>
              </a:ext>
            </a:extLst>
          </p:cNvPr>
          <p:cNvGraphicFramePr>
            <a:graphicFrameLocks noGrp="1"/>
          </p:cNvGraphicFramePr>
          <p:nvPr>
            <p:extLst>
              <p:ext uri="{D42A27DB-BD31-4B8C-83A1-F6EECF244321}">
                <p14:modId xmlns:p14="http://schemas.microsoft.com/office/powerpoint/2010/main" val="2903361630"/>
              </p:ext>
            </p:extLst>
          </p:nvPr>
        </p:nvGraphicFramePr>
        <p:xfrm>
          <a:off x="214500" y="2004345"/>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spTree>
    <p:extLst>
      <p:ext uri="{BB962C8B-B14F-4D97-AF65-F5344CB8AC3E}">
        <p14:creationId xmlns:p14="http://schemas.microsoft.com/office/powerpoint/2010/main" val="149871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92772" y="5564777"/>
            <a:ext cx="4653547" cy="1153683"/>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ctr"/>
            <a:r>
              <a:rPr lang="en-GB" sz="1400" b="1" dirty="0">
                <a:solidFill>
                  <a:schemeClr val="tx1"/>
                </a:solidFill>
              </a:rPr>
              <a:t>PE</a:t>
            </a:r>
          </a:p>
          <a:p>
            <a:r>
              <a:rPr lang="en-GB" sz="1400" dirty="0"/>
              <a:t>We will be developing our skills in net games. The children will experience playing badminton and table tennis and will learn how to serve, use over arm and under arm techniques, and rally with their opponent.</a:t>
            </a:r>
          </a:p>
        </p:txBody>
      </p:sp>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5812971" y="1684029"/>
            <a:ext cx="3814355" cy="15143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solidFill>
                  <a:schemeClr val="tx1"/>
                </a:solidFill>
              </a:rPr>
              <a:t>Art / DT</a:t>
            </a:r>
          </a:p>
          <a:p>
            <a:r>
              <a:rPr lang="en-GB" sz="1400" dirty="0">
                <a:solidFill>
                  <a:schemeClr val="tx1"/>
                </a:solidFill>
              </a:rPr>
              <a:t>This term we will be making some </a:t>
            </a:r>
          </a:p>
          <a:p>
            <a:r>
              <a:rPr lang="en-GB" sz="1400" dirty="0">
                <a:solidFill>
                  <a:schemeClr val="tx1"/>
                </a:solidFill>
              </a:rPr>
              <a:t>of the UK’s most common dishes. We</a:t>
            </a:r>
          </a:p>
          <a:p>
            <a:r>
              <a:rPr lang="en-GB" sz="1400" dirty="0">
                <a:solidFill>
                  <a:schemeClr val="tx1"/>
                </a:solidFill>
              </a:rPr>
              <a:t>will also be looking at and recreating</a:t>
            </a:r>
          </a:p>
          <a:p>
            <a:r>
              <a:rPr lang="en-GB" sz="1400" dirty="0">
                <a:solidFill>
                  <a:schemeClr val="tx1"/>
                </a:solidFill>
              </a:rPr>
              <a:t>some art by famous UK artists, such </a:t>
            </a:r>
          </a:p>
          <a:p>
            <a:r>
              <a:rPr lang="en-GB" sz="1400" dirty="0">
                <a:solidFill>
                  <a:schemeClr val="tx1"/>
                </a:solidFill>
              </a:rPr>
              <a:t>as Banksy and William Morris.</a:t>
            </a:r>
          </a:p>
          <a:p>
            <a:pPr algn="ctr"/>
            <a:endParaRPr lang="en-GB" sz="1400" b="1" dirty="0">
              <a:solidFill>
                <a:schemeClr val="tx1"/>
              </a:solidFill>
            </a:endParaRPr>
          </a:p>
        </p:txBody>
      </p:sp>
      <p:sp>
        <p:nvSpPr>
          <p:cNvPr id="21" name="Rounded Rectangular Callout 20"/>
          <p:cNvSpPr/>
          <p:nvPr/>
        </p:nvSpPr>
        <p:spPr>
          <a:xfrm>
            <a:off x="5131527" y="3294231"/>
            <a:ext cx="4495799" cy="3223596"/>
          </a:xfrm>
          <a:prstGeom prst="wedgeRoundRectCallout">
            <a:avLst>
              <a:gd name="adj1" fmla="val -42915"/>
              <a:gd name="adj2" fmla="val 5605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t>How can you help at home?</a:t>
            </a:r>
          </a:p>
          <a:p>
            <a:pPr marL="285750" indent="-285750">
              <a:buFont typeface="Arial" panose="020B0604020202020204" pitchFamily="34" charset="0"/>
              <a:buChar char="•"/>
            </a:pPr>
            <a:r>
              <a:rPr lang="en-GB" sz="1400" dirty="0"/>
              <a:t>Help me learn my times tables or basic number facts, e.g. number bonds to 10, 20 and 100.</a:t>
            </a:r>
          </a:p>
          <a:p>
            <a:pPr marL="285750" indent="-285750">
              <a:buFont typeface="Arial" panose="020B0604020202020204" pitchFamily="34" charset="0"/>
              <a:buChar char="•"/>
            </a:pPr>
            <a:r>
              <a:rPr lang="en-GB" sz="1400" dirty="0"/>
              <a:t>Encourage me to use my knife and fork correctly and be more independent with personal hygiene and self-care.</a:t>
            </a:r>
          </a:p>
          <a:p>
            <a:pPr marL="285750" indent="-285750">
              <a:buFont typeface="Arial" panose="020B0604020202020204" pitchFamily="34" charset="0"/>
              <a:buChar char="•"/>
            </a:pPr>
            <a:r>
              <a:rPr lang="en-GB" sz="1400" dirty="0"/>
              <a:t>Encourage me to help you cook dinner, clear up and tidy away.</a:t>
            </a:r>
          </a:p>
          <a:p>
            <a:pPr marL="285750" indent="-285750">
              <a:buFont typeface="Arial" panose="020B0604020202020204" pitchFamily="34" charset="0"/>
              <a:buChar char="•"/>
            </a:pPr>
            <a:r>
              <a:rPr lang="en-GB" sz="1400" dirty="0"/>
              <a:t>Read regularly together and ask me questions on the text. </a:t>
            </a:r>
          </a:p>
          <a:p>
            <a:pPr marL="285750" indent="-285750">
              <a:buFont typeface="Arial" panose="020B0604020202020204" pitchFamily="34" charset="0"/>
              <a:buChar char="•"/>
            </a:pPr>
            <a:r>
              <a:rPr lang="en-GB" sz="1400" dirty="0"/>
              <a:t>Identify different types of punctuation used in the text you are reading. ? , ! ( ) </a:t>
            </a:r>
          </a:p>
          <a:p>
            <a:pPr marL="285750" indent="-285750">
              <a:buFont typeface="Arial" panose="020B0604020202020204" pitchFamily="34" charset="0"/>
              <a:buChar char="•"/>
            </a:pPr>
            <a:r>
              <a:rPr lang="en-GB" sz="1400" dirty="0"/>
              <a:t>Talk to me about what I am learning in school</a:t>
            </a:r>
          </a:p>
          <a:p>
            <a:pPr marL="285750" indent="-285750">
              <a:buFont typeface="Arial" panose="020B0604020202020204" pitchFamily="34" charset="0"/>
              <a:buChar char="•"/>
            </a:pPr>
            <a:r>
              <a:rPr lang="en-GB" sz="1400" dirty="0"/>
              <a:t>Talk to me about my chimp and how my thinking brain can help me when I am struggling to manage.</a:t>
            </a:r>
          </a:p>
        </p:txBody>
      </p:sp>
      <p:sp>
        <p:nvSpPr>
          <p:cNvPr id="15" name="Rectangle 14"/>
          <p:cNvSpPr/>
          <p:nvPr/>
        </p:nvSpPr>
        <p:spPr>
          <a:xfrm>
            <a:off x="1655214" y="1684029"/>
            <a:ext cx="3504243" cy="176703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Geography</a:t>
            </a:r>
          </a:p>
          <a:p>
            <a:r>
              <a:rPr lang="en-GB" sz="1400" dirty="0"/>
              <a:t>This half term, we will be looking at the continents of the world, specifically </a:t>
            </a:r>
          </a:p>
          <a:p>
            <a:r>
              <a:rPr lang="en-GB" sz="1400" dirty="0"/>
              <a:t>focussing on the continent of Europe. </a:t>
            </a:r>
          </a:p>
          <a:p>
            <a:r>
              <a:rPr lang="en-GB" sz="1400" dirty="0"/>
              <a:t>We will locate the UK on a map of </a:t>
            </a:r>
          </a:p>
          <a:p>
            <a:r>
              <a:rPr lang="en-GB" sz="1400" dirty="0"/>
              <a:t>Europe and look at the country’s </a:t>
            </a:r>
          </a:p>
          <a:p>
            <a:r>
              <a:rPr lang="en-GB" sz="1400" dirty="0"/>
              <a:t>regions, cultures, food, physical and </a:t>
            </a:r>
          </a:p>
          <a:p>
            <a:r>
              <a:rPr lang="en-GB" sz="1400" dirty="0"/>
              <a:t>man-made features. </a:t>
            </a:r>
          </a:p>
        </p:txBody>
      </p:sp>
      <p:sp>
        <p:nvSpPr>
          <p:cNvPr id="23" name="Rectangle 22"/>
          <p:cNvSpPr/>
          <p:nvPr/>
        </p:nvSpPr>
        <p:spPr>
          <a:xfrm>
            <a:off x="1674403" y="3517763"/>
            <a:ext cx="3422237" cy="1999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Computing</a:t>
            </a:r>
          </a:p>
          <a:p>
            <a:r>
              <a:rPr lang="en-GB" sz="1400" dirty="0"/>
              <a:t>The children will develop an</a:t>
            </a:r>
          </a:p>
          <a:p>
            <a:r>
              <a:rPr lang="en-GB" sz="1400" dirty="0"/>
              <a:t>understanding of digital devices and compare digital and non-digital devices. We will be identifying inputs, processes, and outputs for digital devices. Identify devices that make up a network, such as PCs, tablets, laptops as well as the network switch, server and wireless access points.</a:t>
            </a:r>
          </a:p>
        </p:txBody>
      </p:sp>
      <p:pic>
        <p:nvPicPr>
          <p:cNvPr id="32" name="Picture 31"/>
          <p:cNvPicPr>
            <a:picLocks noChangeAspect="1"/>
          </p:cNvPicPr>
          <p:nvPr/>
        </p:nvPicPr>
        <p:blipFill>
          <a:blip r:embed="rId2"/>
          <a:stretch>
            <a:fillRect/>
          </a:stretch>
        </p:blipFill>
        <p:spPr>
          <a:xfrm>
            <a:off x="8254355" y="271617"/>
            <a:ext cx="1372971" cy="1194485"/>
          </a:xfrm>
          <a:prstGeom prst="rect">
            <a:avLst/>
          </a:prstGeom>
        </p:spPr>
      </p:pic>
      <p:pic>
        <p:nvPicPr>
          <p:cNvPr id="24" name="Picture 23"/>
          <p:cNvPicPr>
            <a:picLocks noChangeAspect="1"/>
          </p:cNvPicPr>
          <p:nvPr/>
        </p:nvPicPr>
        <p:blipFill>
          <a:blip r:embed="rId2"/>
          <a:stretch>
            <a:fillRect/>
          </a:stretch>
        </p:blipFill>
        <p:spPr>
          <a:xfrm>
            <a:off x="282243" y="210952"/>
            <a:ext cx="1372971" cy="1194485"/>
          </a:xfrm>
          <a:prstGeom prst="rect">
            <a:avLst/>
          </a:prstGeom>
        </p:spPr>
      </p:pic>
      <p:sp>
        <p:nvSpPr>
          <p:cNvPr id="28" name="Rectangle 27">
            <a:extLst>
              <a:ext uri="{FF2B5EF4-FFF2-40B4-BE49-F238E27FC236}">
                <a16:creationId xmlns:a16="http://schemas.microsoft.com/office/drawing/2014/main" id="{8A4A56EA-81C5-4A13-A28D-82D48793FC43}"/>
              </a:ext>
            </a:extLst>
          </p:cNvPr>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Countries: The UK</a:t>
            </a:r>
          </a:p>
          <a:p>
            <a:pPr algn="ctr"/>
            <a:r>
              <a:rPr lang="en-GB" sz="2400" dirty="0"/>
              <a:t>Spring 2</a:t>
            </a:r>
          </a:p>
          <a:p>
            <a:pPr algn="ctr"/>
            <a:r>
              <a:rPr lang="en-GB" sz="2400" dirty="0"/>
              <a:t>Owls Class</a:t>
            </a:r>
          </a:p>
        </p:txBody>
      </p:sp>
      <p:pic>
        <p:nvPicPr>
          <p:cNvPr id="31" name="Picture 30">
            <a:extLst>
              <a:ext uri="{FF2B5EF4-FFF2-40B4-BE49-F238E27FC236}">
                <a16:creationId xmlns:a16="http://schemas.microsoft.com/office/drawing/2014/main" id="{916BD1DC-DC53-4966-B216-FF9CEA297655}"/>
              </a:ext>
            </a:extLst>
          </p:cNvPr>
          <p:cNvPicPr>
            <a:picLocks noChangeAspect="1"/>
          </p:cNvPicPr>
          <p:nvPr/>
        </p:nvPicPr>
        <p:blipFill>
          <a:blip r:embed="rId3"/>
          <a:stretch>
            <a:fillRect/>
          </a:stretch>
        </p:blipFill>
        <p:spPr>
          <a:xfrm>
            <a:off x="6106216" y="383183"/>
            <a:ext cx="2161895" cy="1080948"/>
          </a:xfrm>
          <a:prstGeom prst="roundRect">
            <a:avLst>
              <a:gd name="adj" fmla="val 8594"/>
            </a:avLst>
          </a:prstGeom>
          <a:solidFill>
            <a:srgbClr val="FFFFFF">
              <a:shade val="85000"/>
            </a:srgbClr>
          </a:solidFill>
          <a:ln>
            <a:noFill/>
          </a:ln>
          <a:effectLst/>
        </p:spPr>
      </p:pic>
      <p:pic>
        <p:nvPicPr>
          <p:cNvPr id="33" name="Picture 32">
            <a:extLst>
              <a:ext uri="{FF2B5EF4-FFF2-40B4-BE49-F238E27FC236}">
                <a16:creationId xmlns:a16="http://schemas.microsoft.com/office/drawing/2014/main" id="{F103DA6F-F748-463A-8518-21FA470252C2}"/>
              </a:ext>
            </a:extLst>
          </p:cNvPr>
          <p:cNvPicPr>
            <a:picLocks noChangeAspect="1"/>
          </p:cNvPicPr>
          <p:nvPr/>
        </p:nvPicPr>
        <p:blipFill rotWithShape="1">
          <a:blip r:embed="rId4"/>
          <a:srcRect l="56481" t="2623" r="6617" b="3284"/>
          <a:stretch/>
        </p:blipFill>
        <p:spPr>
          <a:xfrm>
            <a:off x="2140218" y="210951"/>
            <a:ext cx="925380" cy="1415677"/>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2" name="Picture 1">
            <a:extLst>
              <a:ext uri="{FF2B5EF4-FFF2-40B4-BE49-F238E27FC236}">
                <a16:creationId xmlns:a16="http://schemas.microsoft.com/office/drawing/2014/main" id="{6D451BC5-D63B-4F2F-A730-3A8D1EA66CDD}"/>
              </a:ext>
            </a:extLst>
          </p:cNvPr>
          <p:cNvPicPr>
            <a:picLocks noChangeAspect="1"/>
          </p:cNvPicPr>
          <p:nvPr/>
        </p:nvPicPr>
        <p:blipFill rotWithShape="1">
          <a:blip r:embed="rId5"/>
          <a:srcRect l="18877" t="4961" r="18613" b="17678"/>
          <a:stretch/>
        </p:blipFill>
        <p:spPr>
          <a:xfrm>
            <a:off x="4627477" y="1805650"/>
            <a:ext cx="1142135" cy="1413500"/>
          </a:xfrm>
          <a:prstGeom prst="rect">
            <a:avLst/>
          </a:prstGeom>
        </p:spPr>
      </p:pic>
      <p:pic>
        <p:nvPicPr>
          <p:cNvPr id="26" name="Picture 8" descr="Free Badminton, Download Free Badminton png images, Free ClipArts on ...">
            <a:extLst>
              <a:ext uri="{FF2B5EF4-FFF2-40B4-BE49-F238E27FC236}">
                <a16:creationId xmlns:a16="http://schemas.microsoft.com/office/drawing/2014/main" id="{F22C2FEE-80EF-4287-A501-D1B1AA40D0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387346">
            <a:off x="646098" y="5068206"/>
            <a:ext cx="596247" cy="10868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Best Usb Cable Illustrations, Royalty-Free Vector Graphics &amp; Clip Art ...">
            <a:extLst>
              <a:ext uri="{FF2B5EF4-FFF2-40B4-BE49-F238E27FC236}">
                <a16:creationId xmlns:a16="http://schemas.microsoft.com/office/drawing/2014/main" id="{976403CE-06EC-408B-8817-9B3110BC006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825" b="95198" l="3105" r="99020">
                        <a14:foregroundMark x1="19935" y1="45198" x2="14216" y2="59040"/>
                        <a14:foregroundMark x1="14216" y1="59040" x2="5719" y2="61017"/>
                        <a14:foregroundMark x1="5719" y1="61017" x2="6699" y2="46328"/>
                        <a14:foregroundMark x1="6699" y1="46328" x2="10294" y2="43785"/>
                        <a14:foregroundMark x1="9314" y1="56780" x2="3105" y2="54237"/>
                        <a14:foregroundMark x1="59314" y1="12994" x2="78268" y2="5367"/>
                        <a14:foregroundMark x1="78268" y1="5367" x2="86765" y2="11582"/>
                        <a14:foregroundMark x1="96534" y1="37708" x2="97222" y2="39548"/>
                        <a14:foregroundMark x1="93889" y1="30635" x2="94716" y2="32846"/>
                        <a14:foregroundMark x1="86765" y1="11582" x2="90757" y2="22258"/>
                        <a14:foregroundMark x1="97222" y1="39548" x2="96051" y2="49490"/>
                        <a14:foregroundMark x1="89502" y1="58671" x2="88072" y2="59605"/>
                        <a14:foregroundMark x1="82516" y1="64689" x2="51307" y2="95480"/>
                        <a14:foregroundMark x1="51307" y1="95480" x2="50817" y2="95198"/>
                        <a14:foregroundMark x1="84150" y1="2825" x2="65523" y2="7345"/>
                        <a14:foregroundMark x1="98366" y1="40960" x2="99020" y2="26554"/>
                        <a14:foregroundMark x1="99020" y1="26554" x2="98529" y2="24859"/>
                        <a14:backgroundMark x1="88725" y1="25424" x2="95098" y2="31921"/>
                        <a14:backgroundMark x1="94771" y1="34463" x2="89869" y2="22881"/>
                        <a14:backgroundMark x1="95425" y1="33333" x2="90686" y2="24576"/>
                        <a14:backgroundMark x1="95098" y1="33333" x2="93464" y2="36441"/>
                        <a14:backgroundMark x1="97386" y1="51695" x2="90686" y2="59887"/>
                        <a14:backgroundMark x1="90686" y1="59887" x2="90196" y2="6016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034241" y="3547473"/>
            <a:ext cx="949327" cy="549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8607697" y="2390503"/>
            <a:ext cx="993707" cy="746574"/>
          </a:xfrm>
          <a:prstGeom prst="rect">
            <a:avLst/>
          </a:prstGeom>
        </p:spPr>
      </p:pic>
      <p:pic>
        <p:nvPicPr>
          <p:cNvPr id="5" name="Picture 4"/>
          <p:cNvPicPr>
            <a:picLocks noChangeAspect="1"/>
          </p:cNvPicPr>
          <p:nvPr/>
        </p:nvPicPr>
        <p:blipFill>
          <a:blip r:embed="rId10"/>
          <a:stretch>
            <a:fillRect/>
          </a:stretch>
        </p:blipFill>
        <p:spPr>
          <a:xfrm>
            <a:off x="8607903" y="1729509"/>
            <a:ext cx="993297" cy="660994"/>
          </a:xfrm>
          <a:prstGeom prst="rect">
            <a:avLst/>
          </a:prstGeom>
        </p:spPr>
      </p:pic>
      <p:sp>
        <p:nvSpPr>
          <p:cNvPr id="40" name="TextBox 39">
            <a:extLst>
              <a:ext uri="{FF2B5EF4-FFF2-40B4-BE49-F238E27FC236}">
                <a16:creationId xmlns:a16="http://schemas.microsoft.com/office/drawing/2014/main" id="{37ADF1DD-BBFB-49A9-9E8D-EF02EDCF4A8F}"/>
              </a:ext>
            </a:extLst>
          </p:cNvPr>
          <p:cNvSpPr txBox="1"/>
          <p:nvPr/>
        </p:nvSpPr>
        <p:spPr>
          <a:xfrm>
            <a:off x="173582" y="1611893"/>
            <a:ext cx="1481631" cy="369332"/>
          </a:xfrm>
          <a:prstGeom prst="rect">
            <a:avLst/>
          </a:prstGeom>
          <a:noFill/>
        </p:spPr>
        <p:txBody>
          <a:bodyPr wrap="square" rtlCol="0">
            <a:spAutoFit/>
          </a:bodyPr>
          <a:lstStyle/>
          <a:p>
            <a:pPr algn="ctr"/>
            <a:r>
              <a:rPr lang="en-GB" dirty="0"/>
              <a:t>Owls Team</a:t>
            </a:r>
          </a:p>
        </p:txBody>
      </p:sp>
      <p:graphicFrame>
        <p:nvGraphicFramePr>
          <p:cNvPr id="41" name="Table 40">
            <a:extLst>
              <a:ext uri="{FF2B5EF4-FFF2-40B4-BE49-F238E27FC236}">
                <a16:creationId xmlns:a16="http://schemas.microsoft.com/office/drawing/2014/main" id="{1443AA50-04E6-4312-8D2F-E8C07ABB2C4F}"/>
              </a:ext>
            </a:extLst>
          </p:cNvPr>
          <p:cNvGraphicFramePr>
            <a:graphicFrameLocks noGrp="1"/>
          </p:cNvGraphicFramePr>
          <p:nvPr>
            <p:extLst>
              <p:ext uri="{D42A27DB-BD31-4B8C-83A1-F6EECF244321}">
                <p14:modId xmlns:p14="http://schemas.microsoft.com/office/powerpoint/2010/main" val="2903361630"/>
              </p:ext>
            </p:extLst>
          </p:nvPr>
        </p:nvGraphicFramePr>
        <p:xfrm>
          <a:off x="214500" y="2004345"/>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spTree>
    <p:extLst>
      <p:ext uri="{BB962C8B-B14F-4D97-AF65-F5344CB8AC3E}">
        <p14:creationId xmlns:p14="http://schemas.microsoft.com/office/powerpoint/2010/main" val="3563919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TotalTime>
  <Words>676</Words>
  <Application>Microsoft Office PowerPoint</Application>
  <PresentationFormat>A4 Paper (210x297 mm)</PresentationFormat>
  <Paragraphs>74</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BHPRU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Dolan</dc:creator>
  <cp:lastModifiedBy>Maria Sava</cp:lastModifiedBy>
  <cp:revision>50</cp:revision>
  <dcterms:created xsi:type="dcterms:W3CDTF">2023-09-21T13:09:56Z</dcterms:created>
  <dcterms:modified xsi:type="dcterms:W3CDTF">2026-01-05T14:42:26Z</dcterms:modified>
</cp:coreProperties>
</file>