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4" autoAdjust="0"/>
    <p:restoredTop sz="94660"/>
  </p:normalViewPr>
  <p:slideViewPr>
    <p:cSldViewPr snapToGrid="0">
      <p:cViewPr varScale="1">
        <p:scale>
          <a:sx n="109" d="100"/>
          <a:sy n="109" d="100"/>
        </p:scale>
        <p:origin x="144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05/01/2026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Traditional Tales</a:t>
            </a:r>
          </a:p>
          <a:p>
            <a:pPr algn="ctr"/>
            <a:r>
              <a:rPr lang="en-GB" sz="2400" dirty="0"/>
              <a:t>Summer 1</a:t>
            </a:r>
          </a:p>
          <a:p>
            <a:pPr algn="ctr"/>
            <a:r>
              <a:rPr lang="en-GB" sz="2400" dirty="0"/>
              <a:t>Owls Class</a:t>
            </a:r>
          </a:p>
        </p:txBody>
      </p:sp>
      <p:sp>
        <p:nvSpPr>
          <p:cNvPr id="13" name="Rectangle 12"/>
          <p:cNvSpPr/>
          <p:nvPr/>
        </p:nvSpPr>
        <p:spPr>
          <a:xfrm>
            <a:off x="5660490" y="1633108"/>
            <a:ext cx="4023359" cy="2728201"/>
          </a:xfrm>
          <a:prstGeom prst="rect">
            <a:avLst/>
          </a:prstGeom>
        </p:spPr>
        <p:style>
          <a:lnRef idx="2">
            <a:schemeClr val="accent2"/>
          </a:lnRef>
          <a:fillRef idx="1">
            <a:schemeClr val="lt1"/>
          </a:fillRef>
          <a:effectRef idx="0">
            <a:schemeClr val="accent2"/>
          </a:effectRef>
          <a:fontRef idx="minor">
            <a:schemeClr val="dk1"/>
          </a:fontRef>
        </p:style>
        <p:txBody>
          <a:bodyPr rtlCol="0" anchor="t"/>
          <a:lstStyle/>
          <a:p>
            <a:pPr algn="ctr"/>
            <a:r>
              <a:rPr lang="en-GB" sz="1400" b="1" dirty="0">
                <a:solidFill>
                  <a:srgbClr val="FF0000"/>
                </a:solidFill>
              </a:rPr>
              <a:t>PSHE</a:t>
            </a:r>
          </a:p>
          <a:p>
            <a:pPr lvl="0"/>
            <a:r>
              <a:rPr lang="en-GB" sz="1400" dirty="0"/>
              <a:t>This half term we will explore relationships </a:t>
            </a:r>
          </a:p>
          <a:p>
            <a:pPr lvl="0"/>
            <a:r>
              <a:rPr lang="en-GB" sz="1400" dirty="0"/>
              <a:t>and think about the relationships we have </a:t>
            </a:r>
          </a:p>
          <a:p>
            <a:pPr lvl="0"/>
            <a:r>
              <a:rPr lang="en-GB" sz="1400" dirty="0"/>
              <a:t>with other people in our life. We will think about what aspects make a positive relationship, explore the feelings of shame and guilt, and discuss making amends. We will do work around loss and look at coping strategies. We will continue</a:t>
            </a:r>
          </a:p>
          <a:p>
            <a:pPr lvl="0"/>
            <a:r>
              <a:rPr lang="en-GB" sz="1400" dirty="0"/>
              <a:t>to work around protective behaviours, feeling good 		  and feeling safe.</a:t>
            </a:r>
          </a:p>
        </p:txBody>
      </p:sp>
      <p:sp>
        <p:nvSpPr>
          <p:cNvPr id="9" name="Rectangle 8"/>
          <p:cNvSpPr/>
          <p:nvPr/>
        </p:nvSpPr>
        <p:spPr>
          <a:xfrm>
            <a:off x="1674404" y="1633109"/>
            <a:ext cx="3865666" cy="298179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solidFill>
                  <a:schemeClr val="tx1"/>
                </a:solidFill>
              </a:rPr>
              <a:t>English</a:t>
            </a:r>
          </a:p>
          <a:p>
            <a:r>
              <a:rPr lang="en-GB" sz="1400" dirty="0">
                <a:solidFill>
                  <a:schemeClr val="tx1"/>
                </a:solidFill>
              </a:rPr>
              <a:t>In English we will read and retell a variety of traditional tales. We will identify their features and then we will  write our own fairy tales incorporating these features. We will use adjectives to describe a fairy tale character in a wanted poster. We will write newspaper reports about traditional tales. We will write instructions for making gingerbread men.</a:t>
            </a:r>
          </a:p>
          <a:p>
            <a:r>
              <a:rPr lang="en-GB" sz="1400" dirty="0">
                <a:solidFill>
                  <a:schemeClr val="tx1"/>
                </a:solidFill>
              </a:rPr>
              <a:t>We will be using story telling </a:t>
            </a:r>
          </a:p>
          <a:p>
            <a:r>
              <a:rPr lang="en-GB" sz="1400" dirty="0">
                <a:solidFill>
                  <a:schemeClr val="tx1"/>
                </a:solidFill>
              </a:rPr>
              <a:t>skills based on a ‘Dungeons </a:t>
            </a:r>
          </a:p>
          <a:p>
            <a:r>
              <a:rPr lang="en-GB" sz="1400" dirty="0">
                <a:solidFill>
                  <a:schemeClr val="tx1"/>
                </a:solidFill>
              </a:rPr>
              <a:t>and Dragons’ format to </a:t>
            </a:r>
          </a:p>
          <a:p>
            <a:r>
              <a:rPr lang="en-GB" sz="1400" dirty="0">
                <a:solidFill>
                  <a:schemeClr val="tx1"/>
                </a:solidFill>
              </a:rPr>
              <a:t>explore character and world </a:t>
            </a:r>
          </a:p>
          <a:p>
            <a:r>
              <a:rPr lang="en-GB" sz="1400" dirty="0">
                <a:solidFill>
                  <a:schemeClr val="tx1"/>
                </a:solidFill>
              </a:rPr>
              <a:t>development.</a:t>
            </a:r>
          </a:p>
        </p:txBody>
      </p:sp>
      <p:pic>
        <p:nvPicPr>
          <p:cNvPr id="2" name="Picture 1"/>
          <p:cNvPicPr>
            <a:picLocks noChangeAspect="1"/>
          </p:cNvPicPr>
          <p:nvPr/>
        </p:nvPicPr>
        <p:blipFill>
          <a:blip r:embed="rId2"/>
          <a:stretch>
            <a:fillRect/>
          </a:stretch>
        </p:blipFill>
        <p:spPr>
          <a:xfrm>
            <a:off x="8294511" y="326415"/>
            <a:ext cx="1372971" cy="1194485"/>
          </a:xfrm>
          <a:prstGeom prst="rect">
            <a:avLst/>
          </a:prstGeom>
        </p:spPr>
      </p:pic>
      <p:pic>
        <p:nvPicPr>
          <p:cNvPr id="24" name="Picture 23"/>
          <p:cNvPicPr>
            <a:picLocks noChangeAspect="1"/>
          </p:cNvPicPr>
          <p:nvPr/>
        </p:nvPicPr>
        <p:blipFill>
          <a:blip r:embed="rId2"/>
          <a:stretch>
            <a:fillRect/>
          </a:stretch>
        </p:blipFill>
        <p:spPr>
          <a:xfrm>
            <a:off x="282243" y="210952"/>
            <a:ext cx="1372971" cy="1194485"/>
          </a:xfrm>
          <a:prstGeom prst="rect">
            <a:avLst/>
          </a:prstGeom>
        </p:spPr>
      </p:pic>
      <p:sp>
        <p:nvSpPr>
          <p:cNvPr id="10" name="Rectangle 9"/>
          <p:cNvSpPr/>
          <p:nvPr/>
        </p:nvSpPr>
        <p:spPr>
          <a:xfrm>
            <a:off x="1674405" y="4700672"/>
            <a:ext cx="3865666" cy="2002736"/>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en-GB" sz="1400" b="1" dirty="0">
                <a:solidFill>
                  <a:schemeClr val="tx1"/>
                </a:solidFill>
              </a:rPr>
              <a:t>Maths</a:t>
            </a:r>
          </a:p>
          <a:p>
            <a:r>
              <a:rPr lang="en-GB" sz="1400" dirty="0">
                <a:solidFill>
                  <a:schemeClr val="tx1"/>
                </a:solidFill>
              </a:rPr>
              <a:t>Our maths work will be based on our </a:t>
            </a:r>
          </a:p>
          <a:p>
            <a:r>
              <a:rPr lang="en-GB" sz="1400" dirty="0">
                <a:solidFill>
                  <a:schemeClr val="tx1"/>
                </a:solidFill>
              </a:rPr>
              <a:t>individual knowledge and level of </a:t>
            </a:r>
          </a:p>
          <a:p>
            <a:r>
              <a:rPr lang="en-GB" sz="1400" dirty="0">
                <a:solidFill>
                  <a:schemeClr val="tx1"/>
                </a:solidFill>
              </a:rPr>
              <a:t>understanding. </a:t>
            </a:r>
            <a:r>
              <a:rPr lang="en-GB" sz="1400" dirty="0"/>
              <a:t>The big focus this term </a:t>
            </a:r>
          </a:p>
          <a:p>
            <a:r>
              <a:rPr lang="en-GB" sz="1400" dirty="0"/>
              <a:t>will be telling the time, knowing the days of the week and months of the year. We  will be continuing fraction work, looking at finding fractions of objects, amounts and money. We will also learn how to add and subtract fractions.</a:t>
            </a:r>
          </a:p>
        </p:txBody>
      </p:sp>
      <p:grpSp>
        <p:nvGrpSpPr>
          <p:cNvPr id="14" name="Group 13"/>
          <p:cNvGrpSpPr>
            <a:grpSpLocks noChangeAspect="1"/>
          </p:cNvGrpSpPr>
          <p:nvPr/>
        </p:nvGrpSpPr>
        <p:grpSpPr>
          <a:xfrm>
            <a:off x="4739442" y="4815376"/>
            <a:ext cx="740556" cy="718991"/>
            <a:chOff x="4699611" y="4508784"/>
            <a:chExt cx="879924" cy="857949"/>
          </a:xfrm>
        </p:grpSpPr>
        <p:pic>
          <p:nvPicPr>
            <p:cNvPr id="1028" name="Picture 4" descr="MEDIAN Don Steward mathematics teaching: equivalent fractions shaded"/>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158" t="5693" r="52388" b="65950"/>
            <a:stretch/>
          </p:blipFill>
          <p:spPr bwMode="auto">
            <a:xfrm>
              <a:off x="4699611" y="4508784"/>
              <a:ext cx="879924" cy="421829"/>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MEDIAN Don Steward mathematics teaching: equivalent fractions shaded"/>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579" t="5693" r="4616" b="66638"/>
            <a:stretch/>
          </p:blipFill>
          <p:spPr bwMode="auto">
            <a:xfrm>
              <a:off x="4699611" y="4965405"/>
              <a:ext cx="864766" cy="401328"/>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6"/>
          <p:cNvPicPr>
            <a:picLocks noChangeAspect="1"/>
          </p:cNvPicPr>
          <p:nvPr/>
        </p:nvPicPr>
        <p:blipFill>
          <a:blip r:embed="rId5"/>
          <a:stretch>
            <a:fillRect/>
          </a:stretch>
        </p:blipFill>
        <p:spPr>
          <a:xfrm>
            <a:off x="6307646" y="252222"/>
            <a:ext cx="1733609" cy="1431807"/>
          </a:xfrm>
          <a:prstGeom prst="rect">
            <a:avLst/>
          </a:prstGeom>
          <a:ln>
            <a:noFill/>
          </a:ln>
          <a:effectLst>
            <a:softEdge rad="112500"/>
          </a:effectLst>
        </p:spPr>
      </p:pic>
      <p:pic>
        <p:nvPicPr>
          <p:cNvPr id="27" name="Picture 26"/>
          <p:cNvPicPr>
            <a:picLocks noChangeAspect="1"/>
          </p:cNvPicPr>
          <p:nvPr/>
        </p:nvPicPr>
        <p:blipFill>
          <a:blip r:embed="rId5"/>
          <a:stretch>
            <a:fillRect/>
          </a:stretch>
        </p:blipFill>
        <p:spPr>
          <a:xfrm>
            <a:off x="2022959" y="294343"/>
            <a:ext cx="1584278" cy="1308473"/>
          </a:xfrm>
          <a:prstGeom prst="rect">
            <a:avLst/>
          </a:prstGeom>
          <a:ln>
            <a:noFill/>
          </a:ln>
          <a:effectLst>
            <a:softEdge rad="112500"/>
          </a:effectLst>
        </p:spPr>
      </p:pic>
      <p:pic>
        <p:nvPicPr>
          <p:cNvPr id="1026" name="Picture 2" descr="Living things - Definition ...">
            <a:extLst>
              <a:ext uri="{FF2B5EF4-FFF2-40B4-BE49-F238E27FC236}">
                <a16:creationId xmlns:a16="http://schemas.microsoft.com/office/drawing/2014/main" id="{80CA9B26-2165-4E24-94D7-15DEAC375118}"/>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5888" t="3826" r="5213" b="2273"/>
          <a:stretch/>
        </p:blipFill>
        <p:spPr bwMode="auto">
          <a:xfrm>
            <a:off x="7640854" y="5406887"/>
            <a:ext cx="2023483" cy="1196901"/>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5642668" y="4460929"/>
            <a:ext cx="4041181" cy="2242479"/>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solidFill>
                  <a:schemeClr val="tx1"/>
                </a:solidFill>
              </a:rPr>
              <a:t>Science</a:t>
            </a:r>
          </a:p>
          <a:p>
            <a:r>
              <a:rPr lang="en-GB" sz="1400" dirty="0"/>
              <a:t>In Science this term we will be studying living things and their habitats. We will group living </a:t>
            </a:r>
          </a:p>
          <a:p>
            <a:r>
              <a:rPr lang="en-GB" sz="1400" dirty="0"/>
              <a:t>things and use classification keys to identify vertebrates. We will </a:t>
            </a:r>
          </a:p>
          <a:p>
            <a:r>
              <a:rPr lang="en-GB" sz="1400" dirty="0"/>
              <a:t>investigate our local </a:t>
            </a:r>
          </a:p>
          <a:p>
            <a:r>
              <a:rPr lang="en-GB" sz="1400" dirty="0"/>
              <a:t>environment and we</a:t>
            </a:r>
          </a:p>
          <a:p>
            <a:r>
              <a:rPr lang="en-GB" sz="1400" dirty="0"/>
              <a:t>Will find out about </a:t>
            </a:r>
          </a:p>
          <a:p>
            <a:r>
              <a:rPr lang="en-GB" sz="1400" dirty="0"/>
              <a:t>environmental changes </a:t>
            </a:r>
          </a:p>
          <a:p>
            <a:r>
              <a:rPr lang="en-GB" sz="1400" dirty="0"/>
              <a:t>and the dangers to wildlife. </a:t>
            </a:r>
          </a:p>
        </p:txBody>
      </p:sp>
      <p:pic>
        <p:nvPicPr>
          <p:cNvPr id="3" name="Picture 2">
            <a:extLst>
              <a:ext uri="{FF2B5EF4-FFF2-40B4-BE49-F238E27FC236}">
                <a16:creationId xmlns:a16="http://schemas.microsoft.com/office/drawing/2014/main" id="{533A4ED1-9418-430B-9278-DBA068985BAB}"/>
              </a:ext>
            </a:extLst>
          </p:cNvPr>
          <p:cNvPicPr>
            <a:picLocks noChangeAspect="1"/>
          </p:cNvPicPr>
          <p:nvPr/>
        </p:nvPicPr>
        <p:blipFill rotWithShape="1">
          <a:blip r:embed="rId7"/>
          <a:srcRect l="38674" t="19238" r="42324" b="69880"/>
          <a:stretch/>
        </p:blipFill>
        <p:spPr>
          <a:xfrm>
            <a:off x="5708540" y="3588796"/>
            <a:ext cx="1010312" cy="751239"/>
          </a:xfrm>
          <a:prstGeom prst="rect">
            <a:avLst/>
          </a:prstGeom>
        </p:spPr>
      </p:pic>
      <p:pic>
        <p:nvPicPr>
          <p:cNvPr id="25" name="Picture 24">
            <a:extLst>
              <a:ext uri="{FF2B5EF4-FFF2-40B4-BE49-F238E27FC236}">
                <a16:creationId xmlns:a16="http://schemas.microsoft.com/office/drawing/2014/main" id="{434D0162-8E33-447C-80A9-142F527AA820}"/>
              </a:ext>
            </a:extLst>
          </p:cNvPr>
          <p:cNvPicPr>
            <a:picLocks noChangeAspect="1"/>
          </p:cNvPicPr>
          <p:nvPr/>
        </p:nvPicPr>
        <p:blipFill rotWithShape="1">
          <a:blip r:embed="rId7"/>
          <a:srcRect l="75648" t="4760" r="10192" b="77823"/>
          <a:stretch/>
        </p:blipFill>
        <p:spPr>
          <a:xfrm>
            <a:off x="9026815" y="1672143"/>
            <a:ext cx="627051" cy="1001481"/>
          </a:xfrm>
          <a:prstGeom prst="rect">
            <a:avLst/>
          </a:prstGeom>
        </p:spPr>
      </p:pic>
      <p:pic>
        <p:nvPicPr>
          <p:cNvPr id="29" name="Picture 28">
            <a:extLst>
              <a:ext uri="{FF2B5EF4-FFF2-40B4-BE49-F238E27FC236}">
                <a16:creationId xmlns:a16="http://schemas.microsoft.com/office/drawing/2014/main" id="{837F8A1C-DE83-4E16-90EE-55747158D22B}"/>
              </a:ext>
            </a:extLst>
          </p:cNvPr>
          <p:cNvPicPr>
            <a:picLocks noChangeAspect="1"/>
          </p:cNvPicPr>
          <p:nvPr/>
        </p:nvPicPr>
        <p:blipFill rotWithShape="1">
          <a:blip r:embed="rId7"/>
          <a:srcRect l="64595" t="29364" r="11912" b="58387"/>
          <a:stretch/>
        </p:blipFill>
        <p:spPr>
          <a:xfrm>
            <a:off x="8534400" y="3582178"/>
            <a:ext cx="1119466" cy="757857"/>
          </a:xfrm>
          <a:prstGeom prst="rect">
            <a:avLst/>
          </a:prstGeom>
        </p:spPr>
      </p:pic>
      <p:pic>
        <p:nvPicPr>
          <p:cNvPr id="8" name="Picture 7">
            <a:extLst>
              <a:ext uri="{FF2B5EF4-FFF2-40B4-BE49-F238E27FC236}">
                <a16:creationId xmlns:a16="http://schemas.microsoft.com/office/drawing/2014/main" id="{C1BA344F-36B2-4036-B6E3-BBE46955A530}"/>
              </a:ext>
            </a:extLst>
          </p:cNvPr>
          <p:cNvPicPr>
            <a:picLocks noChangeAspect="1"/>
          </p:cNvPicPr>
          <p:nvPr/>
        </p:nvPicPr>
        <p:blipFill>
          <a:blip r:embed="rId8"/>
          <a:stretch>
            <a:fillRect/>
          </a:stretch>
        </p:blipFill>
        <p:spPr>
          <a:xfrm>
            <a:off x="3855202" y="3484754"/>
            <a:ext cx="1635045" cy="952703"/>
          </a:xfrm>
          <a:prstGeom prst="rect">
            <a:avLst/>
          </a:prstGeom>
        </p:spPr>
      </p:pic>
      <p:sp>
        <p:nvSpPr>
          <p:cNvPr id="30" name="TextBox 29">
            <a:extLst>
              <a:ext uri="{FF2B5EF4-FFF2-40B4-BE49-F238E27FC236}">
                <a16:creationId xmlns:a16="http://schemas.microsoft.com/office/drawing/2014/main" id="{88FDAE4D-666C-4B79-B593-953EB62D0670}"/>
              </a:ext>
            </a:extLst>
          </p:cNvPr>
          <p:cNvSpPr txBox="1"/>
          <p:nvPr/>
        </p:nvSpPr>
        <p:spPr>
          <a:xfrm>
            <a:off x="173582" y="1611893"/>
            <a:ext cx="1481631" cy="369332"/>
          </a:xfrm>
          <a:prstGeom prst="rect">
            <a:avLst/>
          </a:prstGeom>
          <a:noFill/>
        </p:spPr>
        <p:txBody>
          <a:bodyPr wrap="square" rtlCol="0">
            <a:spAutoFit/>
          </a:bodyPr>
          <a:lstStyle/>
          <a:p>
            <a:pPr algn="ctr"/>
            <a:r>
              <a:rPr lang="en-GB" dirty="0"/>
              <a:t>Owls Team</a:t>
            </a:r>
          </a:p>
        </p:txBody>
      </p:sp>
      <p:graphicFrame>
        <p:nvGraphicFramePr>
          <p:cNvPr id="31" name="Table 30">
            <a:extLst>
              <a:ext uri="{FF2B5EF4-FFF2-40B4-BE49-F238E27FC236}">
                <a16:creationId xmlns:a16="http://schemas.microsoft.com/office/drawing/2014/main" id="{880E86E6-1D74-41A6-B4FC-6DF852ECE4F2}"/>
              </a:ext>
            </a:extLst>
          </p:cNvPr>
          <p:cNvGraphicFramePr>
            <a:graphicFrameLocks noGrp="1"/>
          </p:cNvGraphicFramePr>
          <p:nvPr>
            <p:extLst>
              <p:ext uri="{D42A27DB-BD31-4B8C-83A1-F6EECF244321}">
                <p14:modId xmlns:p14="http://schemas.microsoft.com/office/powerpoint/2010/main" val="2394055036"/>
              </p:ext>
            </p:extLst>
          </p:nvPr>
        </p:nvGraphicFramePr>
        <p:xfrm>
          <a:off x="214500" y="2004345"/>
          <a:ext cx="1356798" cy="2316480"/>
        </p:xfrm>
        <a:graphic>
          <a:graphicData uri="http://schemas.openxmlformats.org/drawingml/2006/table">
            <a:tbl>
              <a:tblPr firstRow="1" bandRow="1">
                <a:tableStyleId>{5940675A-B579-460E-94D1-54222C63F5DA}</a:tableStyleId>
              </a:tblPr>
              <a:tblGrid>
                <a:gridCol w="1356798">
                  <a:extLst>
                    <a:ext uri="{9D8B030D-6E8A-4147-A177-3AD203B41FA5}">
                      <a16:colId xmlns:a16="http://schemas.microsoft.com/office/drawing/2014/main" val="3646318161"/>
                    </a:ext>
                  </a:extLst>
                </a:gridCol>
              </a:tblGrid>
              <a:tr h="370840">
                <a:tc>
                  <a:txBody>
                    <a:bodyPr/>
                    <a:lstStyle/>
                    <a:p>
                      <a:pPr algn="ctr"/>
                      <a:r>
                        <a:rPr lang="en-GB" sz="1400" dirty="0"/>
                        <a:t>Maria Sava</a:t>
                      </a:r>
                    </a:p>
                    <a:p>
                      <a:pPr algn="ctr"/>
                      <a:r>
                        <a:rPr lang="en-GB" sz="1200" dirty="0"/>
                        <a:t>Class Teacher</a:t>
                      </a:r>
                    </a:p>
                  </a:txBody>
                  <a:tcPr/>
                </a:tc>
                <a:extLst>
                  <a:ext uri="{0D108BD9-81ED-4DB2-BD59-A6C34878D82A}">
                    <a16:rowId xmlns:a16="http://schemas.microsoft.com/office/drawing/2014/main" val="1017949296"/>
                  </a:ext>
                </a:extLst>
              </a:tr>
              <a:tr h="370840">
                <a:tc>
                  <a:txBody>
                    <a:bodyPr/>
                    <a:lstStyle/>
                    <a:p>
                      <a:pPr algn="ctr"/>
                      <a:r>
                        <a:rPr lang="en-GB" sz="1400" dirty="0"/>
                        <a:t>Sunny McCall</a:t>
                      </a:r>
                    </a:p>
                    <a:p>
                      <a:pPr algn="ctr"/>
                      <a:r>
                        <a:rPr lang="en-GB" sz="1200" dirty="0"/>
                        <a:t>Teacher/Teaching Assistant</a:t>
                      </a:r>
                    </a:p>
                  </a:txBody>
                  <a:tcPr/>
                </a:tc>
                <a:extLst>
                  <a:ext uri="{0D108BD9-81ED-4DB2-BD59-A6C34878D82A}">
                    <a16:rowId xmlns:a16="http://schemas.microsoft.com/office/drawing/2014/main" val="35354849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Gemma </a:t>
                      </a:r>
                      <a:r>
                        <a:rPr kumimoji="0" lang="en-GB" sz="1400" b="0" i="0" u="none" strike="noStrike" kern="1200" cap="none" spc="0" normalizeH="0" baseline="0" noProof="0" dirty="0" err="1">
                          <a:ln>
                            <a:noFill/>
                          </a:ln>
                          <a:solidFill>
                            <a:prstClr val="black"/>
                          </a:solidFill>
                          <a:effectLst/>
                          <a:uLnTx/>
                          <a:uFillTx/>
                          <a:latin typeface="+mn-lt"/>
                          <a:ea typeface="+mn-ea"/>
                          <a:cs typeface="+mn-cs"/>
                        </a:rPr>
                        <a:t>Dhol</a:t>
                      </a:r>
                      <a:endParaRPr kumimoji="0" lang="en-GB" sz="14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Teacher/</a:t>
                      </a: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323001323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Joanne Martin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2603874661"/>
                  </a:ext>
                </a:extLst>
              </a:tr>
            </a:tbl>
          </a:graphicData>
        </a:graphic>
      </p:graphicFrame>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236636" y="5335843"/>
            <a:ext cx="4818467" cy="1310296"/>
          </a:xfrm>
          <a:prstGeom prst="rect">
            <a:avLst/>
          </a:prstGeom>
          <a:noFill/>
        </p:spPr>
        <p:style>
          <a:lnRef idx="2">
            <a:schemeClr val="accent1"/>
          </a:lnRef>
          <a:fillRef idx="1">
            <a:schemeClr val="lt1"/>
          </a:fillRef>
          <a:effectRef idx="0">
            <a:schemeClr val="accent1"/>
          </a:effectRef>
          <a:fontRef idx="minor">
            <a:schemeClr val="dk1"/>
          </a:fontRef>
        </p:style>
        <p:txBody>
          <a:bodyPr rtlCol="0" anchor="b"/>
          <a:lstStyle/>
          <a:p>
            <a:pPr algn="ctr"/>
            <a:r>
              <a:rPr lang="en-GB" sz="1400" b="1" dirty="0">
                <a:solidFill>
                  <a:schemeClr val="tx1"/>
                </a:solidFill>
              </a:rPr>
              <a:t>PE</a:t>
            </a:r>
          </a:p>
          <a:p>
            <a:r>
              <a:rPr lang="en-GB" sz="1400" dirty="0"/>
              <a:t>This half term we will be playing striking and fielding games. We will focus on Cricket, Rounders and Stoolball. We will develop fielding skills and practice our throwing and bowling skills with targets. We will also develop striking skills learning how to hit into space. </a:t>
            </a:r>
          </a:p>
        </p:txBody>
      </p:sp>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4" name="Rectangle 13"/>
          <p:cNvSpPr/>
          <p:nvPr/>
        </p:nvSpPr>
        <p:spPr>
          <a:xfrm>
            <a:off x="1668258" y="1663391"/>
            <a:ext cx="3771687" cy="1310690"/>
          </a:xfrm>
          <a:prstGeom prst="rect">
            <a:avLst/>
          </a:prstGeom>
        </p:spPr>
        <p:style>
          <a:lnRef idx="2">
            <a:schemeClr val="accent2"/>
          </a:lnRef>
          <a:fillRef idx="1">
            <a:schemeClr val="lt1"/>
          </a:fillRef>
          <a:effectRef idx="0">
            <a:schemeClr val="accent2"/>
          </a:effectRef>
          <a:fontRef idx="minor">
            <a:schemeClr val="dk1"/>
          </a:fontRef>
        </p:style>
        <p:txBody>
          <a:bodyPr rtlCol="0" anchor="t"/>
          <a:lstStyle/>
          <a:p>
            <a:pPr algn="ctr"/>
            <a:r>
              <a:rPr lang="en-GB" sz="1400" b="1" dirty="0">
                <a:solidFill>
                  <a:schemeClr val="tx1"/>
                </a:solidFill>
              </a:rPr>
              <a:t>Art / DT</a:t>
            </a:r>
          </a:p>
          <a:p>
            <a:r>
              <a:rPr lang="en-GB" sz="1400" dirty="0"/>
              <a:t>We will make finger puppets to help </a:t>
            </a:r>
          </a:p>
          <a:p>
            <a:r>
              <a:rPr lang="en-GB" sz="1400" dirty="0"/>
              <a:t>tell traditional tales. Touched theatre </a:t>
            </a:r>
          </a:p>
          <a:p>
            <a:r>
              <a:rPr lang="en-GB" sz="1400" dirty="0"/>
              <a:t>group come in to work with the </a:t>
            </a:r>
          </a:p>
          <a:p>
            <a:r>
              <a:rPr lang="en-GB" sz="1400" dirty="0"/>
              <a:t>children to create puppets, which </a:t>
            </a:r>
          </a:p>
          <a:p>
            <a:r>
              <a:rPr lang="en-GB" sz="1400" dirty="0"/>
              <a:t>they then use to create a short film.</a:t>
            </a:r>
            <a:endParaRPr lang="en-GB" sz="1400" b="1" dirty="0">
              <a:solidFill>
                <a:schemeClr val="tx1"/>
              </a:solidFill>
            </a:endParaRPr>
          </a:p>
        </p:txBody>
      </p:sp>
      <p:sp>
        <p:nvSpPr>
          <p:cNvPr id="21" name="Rounded Rectangular Callout 20"/>
          <p:cNvSpPr/>
          <p:nvPr/>
        </p:nvSpPr>
        <p:spPr>
          <a:xfrm>
            <a:off x="5138511" y="3294231"/>
            <a:ext cx="4525150"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 or basic number facts, e.g. number bonds to 10, 20 and 100.</a:t>
            </a:r>
          </a:p>
          <a:p>
            <a:pPr marL="285750" indent="-285750">
              <a:buFont typeface="Arial" panose="020B0604020202020204" pitchFamily="34" charset="0"/>
              <a:buChar char="•"/>
            </a:pPr>
            <a:r>
              <a:rPr lang="en-GB" sz="1400" dirty="0"/>
              <a:t>Encourage me to use my knife and fork correctly and be more independent with personal hygiene and self-care.</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15" name="Rectangle 14"/>
          <p:cNvSpPr/>
          <p:nvPr/>
        </p:nvSpPr>
        <p:spPr>
          <a:xfrm>
            <a:off x="5512499" y="1650798"/>
            <a:ext cx="4162017" cy="156222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Geography</a:t>
            </a:r>
          </a:p>
          <a:p>
            <a:r>
              <a:rPr lang="en-GB" sz="1400" dirty="0"/>
              <a:t>We will be developing our mapping skills and investigating our local area in </a:t>
            </a:r>
          </a:p>
          <a:p>
            <a:r>
              <a:rPr lang="en-GB" sz="1400" dirty="0"/>
              <a:t>geography. We will discuss what a </a:t>
            </a:r>
          </a:p>
          <a:p>
            <a:r>
              <a:rPr lang="en-GB" sz="1400" dirty="0"/>
              <a:t>map is and why we need them. We </a:t>
            </a:r>
          </a:p>
          <a:p>
            <a:r>
              <a:rPr lang="en-GB" sz="1400" dirty="0"/>
              <a:t>will make a simple map of the </a:t>
            </a:r>
          </a:p>
          <a:p>
            <a:r>
              <a:rPr lang="en-GB" sz="1400" dirty="0"/>
              <a:t>settings in a traditional tale.</a:t>
            </a:r>
          </a:p>
        </p:txBody>
      </p:sp>
      <p:sp>
        <p:nvSpPr>
          <p:cNvPr id="23" name="Rectangle 22"/>
          <p:cNvSpPr/>
          <p:nvPr/>
        </p:nvSpPr>
        <p:spPr>
          <a:xfrm>
            <a:off x="1655214" y="3037634"/>
            <a:ext cx="3422237" cy="216925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solidFill>
                  <a:schemeClr val="tx1"/>
                </a:solidFill>
              </a:rPr>
              <a:t>Computing</a:t>
            </a:r>
          </a:p>
          <a:p>
            <a:r>
              <a:rPr lang="en-GB" sz="1400" dirty="0"/>
              <a:t>We will be learning about data and information in computing using branching databases. We will use yes/no questions to gain an understanding of what attributes are and how to use them to sort groups of objects. We will create physical and on-screen branching databases and create an identification tool using a branching database. </a:t>
            </a:r>
          </a:p>
        </p:txBody>
      </p:sp>
      <p:pic>
        <p:nvPicPr>
          <p:cNvPr id="32" name="Picture 31"/>
          <p:cNvPicPr>
            <a:picLocks noChangeAspect="1"/>
          </p:cNvPicPr>
          <p:nvPr/>
        </p:nvPicPr>
        <p:blipFill>
          <a:blip r:embed="rId2"/>
          <a:stretch>
            <a:fillRect/>
          </a:stretch>
        </p:blipFill>
        <p:spPr>
          <a:xfrm>
            <a:off x="8254355" y="271617"/>
            <a:ext cx="1372971" cy="1194485"/>
          </a:xfrm>
          <a:prstGeom prst="rect">
            <a:avLst/>
          </a:prstGeom>
        </p:spPr>
      </p:pic>
      <p:pic>
        <p:nvPicPr>
          <p:cNvPr id="24" name="Picture 23"/>
          <p:cNvPicPr>
            <a:picLocks noChangeAspect="1"/>
          </p:cNvPicPr>
          <p:nvPr/>
        </p:nvPicPr>
        <p:blipFill>
          <a:blip r:embed="rId2"/>
          <a:stretch>
            <a:fillRect/>
          </a:stretch>
        </p:blipFill>
        <p:spPr>
          <a:xfrm>
            <a:off x="282243" y="210952"/>
            <a:ext cx="1372971" cy="1194485"/>
          </a:xfrm>
          <a:prstGeom prst="rect">
            <a:avLst/>
          </a:prstGeom>
        </p:spPr>
      </p:pic>
      <p:sp>
        <p:nvSpPr>
          <p:cNvPr id="39" name="Rectangle 38">
            <a:extLst>
              <a:ext uri="{FF2B5EF4-FFF2-40B4-BE49-F238E27FC236}">
                <a16:creationId xmlns:a16="http://schemas.microsoft.com/office/drawing/2014/main" id="{EEE09CEE-9422-4783-A34A-A4F3927CF0C9}"/>
              </a:ext>
            </a:extLst>
          </p:cNvPr>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Traditional Tales</a:t>
            </a:r>
          </a:p>
          <a:p>
            <a:pPr algn="ctr"/>
            <a:r>
              <a:rPr lang="en-GB" sz="2400" dirty="0"/>
              <a:t>Summer 1</a:t>
            </a:r>
          </a:p>
          <a:p>
            <a:pPr algn="ctr"/>
            <a:r>
              <a:rPr lang="en-GB" sz="2400" dirty="0"/>
              <a:t>Owls Class</a:t>
            </a:r>
          </a:p>
        </p:txBody>
      </p:sp>
      <p:pic>
        <p:nvPicPr>
          <p:cNvPr id="40" name="Picture 39">
            <a:extLst>
              <a:ext uri="{FF2B5EF4-FFF2-40B4-BE49-F238E27FC236}">
                <a16:creationId xmlns:a16="http://schemas.microsoft.com/office/drawing/2014/main" id="{701A1D58-BF68-485B-BB20-227EE951AFA3}"/>
              </a:ext>
            </a:extLst>
          </p:cNvPr>
          <p:cNvPicPr>
            <a:picLocks noChangeAspect="1"/>
          </p:cNvPicPr>
          <p:nvPr/>
        </p:nvPicPr>
        <p:blipFill>
          <a:blip r:embed="rId3"/>
          <a:stretch>
            <a:fillRect/>
          </a:stretch>
        </p:blipFill>
        <p:spPr>
          <a:xfrm>
            <a:off x="6307646" y="252222"/>
            <a:ext cx="1733609" cy="1431807"/>
          </a:xfrm>
          <a:prstGeom prst="rect">
            <a:avLst/>
          </a:prstGeom>
          <a:ln>
            <a:noFill/>
          </a:ln>
          <a:effectLst>
            <a:softEdge rad="112500"/>
          </a:effectLst>
        </p:spPr>
      </p:pic>
      <p:pic>
        <p:nvPicPr>
          <p:cNvPr id="42" name="Picture 41">
            <a:extLst>
              <a:ext uri="{FF2B5EF4-FFF2-40B4-BE49-F238E27FC236}">
                <a16:creationId xmlns:a16="http://schemas.microsoft.com/office/drawing/2014/main" id="{1DA1EE54-CF21-4D71-ABF5-49CB80EF9903}"/>
              </a:ext>
            </a:extLst>
          </p:cNvPr>
          <p:cNvPicPr>
            <a:picLocks noChangeAspect="1"/>
          </p:cNvPicPr>
          <p:nvPr/>
        </p:nvPicPr>
        <p:blipFill>
          <a:blip r:embed="rId3"/>
          <a:stretch>
            <a:fillRect/>
          </a:stretch>
        </p:blipFill>
        <p:spPr>
          <a:xfrm>
            <a:off x="1785766" y="219395"/>
            <a:ext cx="1733609" cy="1431807"/>
          </a:xfrm>
          <a:prstGeom prst="rect">
            <a:avLst/>
          </a:prstGeom>
          <a:ln>
            <a:noFill/>
          </a:ln>
          <a:effectLst>
            <a:softEdge rad="112500"/>
          </a:effectLst>
        </p:spPr>
      </p:pic>
      <p:pic>
        <p:nvPicPr>
          <p:cNvPr id="2050" name="Picture 2" descr="Paintings on glass Fairytale kingdom map. Medieval village background.  Vector fairy tale castle infographic elements with sea, mountains, forest,  ...">
            <a:extLst>
              <a:ext uri="{FF2B5EF4-FFF2-40B4-BE49-F238E27FC236}">
                <a16:creationId xmlns:a16="http://schemas.microsoft.com/office/drawing/2014/main" id="{62CB9A09-4760-4BB2-9428-6AE8DCC84A83}"/>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779"/>
          <a:stretch/>
        </p:blipFill>
        <p:spPr bwMode="auto">
          <a:xfrm>
            <a:off x="8230502" y="2122133"/>
            <a:ext cx="1421161" cy="105668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FAIRY TALE Felt Finger Puppet Set ...">
            <a:extLst>
              <a:ext uri="{FF2B5EF4-FFF2-40B4-BE49-F238E27FC236}">
                <a16:creationId xmlns:a16="http://schemas.microsoft.com/office/drawing/2014/main" id="{34E8DE1B-945E-4466-BFF4-CEFA40E3419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9258" t="5539" r="12602"/>
          <a:stretch/>
        </p:blipFill>
        <p:spPr bwMode="auto">
          <a:xfrm>
            <a:off x="4475526" y="1772921"/>
            <a:ext cx="954948" cy="1159565"/>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D8629452-5EF8-47D1-81DD-E353C5B7B359}"/>
              </a:ext>
            </a:extLst>
          </p:cNvPr>
          <p:cNvSpPr txBox="1"/>
          <p:nvPr/>
        </p:nvSpPr>
        <p:spPr>
          <a:xfrm>
            <a:off x="173582" y="1611893"/>
            <a:ext cx="1481631" cy="369332"/>
          </a:xfrm>
          <a:prstGeom prst="rect">
            <a:avLst/>
          </a:prstGeom>
          <a:noFill/>
        </p:spPr>
        <p:txBody>
          <a:bodyPr wrap="square" rtlCol="0">
            <a:spAutoFit/>
          </a:bodyPr>
          <a:lstStyle/>
          <a:p>
            <a:pPr algn="ctr"/>
            <a:r>
              <a:rPr lang="en-GB" dirty="0"/>
              <a:t>Owls Team</a:t>
            </a:r>
          </a:p>
        </p:txBody>
      </p:sp>
      <p:graphicFrame>
        <p:nvGraphicFramePr>
          <p:cNvPr id="27" name="Table 26">
            <a:extLst>
              <a:ext uri="{FF2B5EF4-FFF2-40B4-BE49-F238E27FC236}">
                <a16:creationId xmlns:a16="http://schemas.microsoft.com/office/drawing/2014/main" id="{2863F368-4CE9-4FC4-A93E-A88301268F4B}"/>
              </a:ext>
            </a:extLst>
          </p:cNvPr>
          <p:cNvGraphicFramePr>
            <a:graphicFrameLocks noGrp="1"/>
          </p:cNvGraphicFramePr>
          <p:nvPr>
            <p:extLst>
              <p:ext uri="{D42A27DB-BD31-4B8C-83A1-F6EECF244321}">
                <p14:modId xmlns:p14="http://schemas.microsoft.com/office/powerpoint/2010/main" val="2394055036"/>
              </p:ext>
            </p:extLst>
          </p:nvPr>
        </p:nvGraphicFramePr>
        <p:xfrm>
          <a:off x="214500" y="2004345"/>
          <a:ext cx="1356798" cy="2316480"/>
        </p:xfrm>
        <a:graphic>
          <a:graphicData uri="http://schemas.openxmlformats.org/drawingml/2006/table">
            <a:tbl>
              <a:tblPr firstRow="1" bandRow="1">
                <a:tableStyleId>{5940675A-B579-460E-94D1-54222C63F5DA}</a:tableStyleId>
              </a:tblPr>
              <a:tblGrid>
                <a:gridCol w="1356798">
                  <a:extLst>
                    <a:ext uri="{9D8B030D-6E8A-4147-A177-3AD203B41FA5}">
                      <a16:colId xmlns:a16="http://schemas.microsoft.com/office/drawing/2014/main" val="3646318161"/>
                    </a:ext>
                  </a:extLst>
                </a:gridCol>
              </a:tblGrid>
              <a:tr h="370840">
                <a:tc>
                  <a:txBody>
                    <a:bodyPr/>
                    <a:lstStyle/>
                    <a:p>
                      <a:pPr algn="ctr"/>
                      <a:r>
                        <a:rPr lang="en-GB" sz="1400" dirty="0"/>
                        <a:t>Maria Sava</a:t>
                      </a:r>
                    </a:p>
                    <a:p>
                      <a:pPr algn="ctr"/>
                      <a:r>
                        <a:rPr lang="en-GB" sz="1200" dirty="0"/>
                        <a:t>Class Teacher</a:t>
                      </a:r>
                    </a:p>
                  </a:txBody>
                  <a:tcPr/>
                </a:tc>
                <a:extLst>
                  <a:ext uri="{0D108BD9-81ED-4DB2-BD59-A6C34878D82A}">
                    <a16:rowId xmlns:a16="http://schemas.microsoft.com/office/drawing/2014/main" val="1017949296"/>
                  </a:ext>
                </a:extLst>
              </a:tr>
              <a:tr h="370840">
                <a:tc>
                  <a:txBody>
                    <a:bodyPr/>
                    <a:lstStyle/>
                    <a:p>
                      <a:pPr algn="ctr"/>
                      <a:r>
                        <a:rPr lang="en-GB" sz="1400" dirty="0"/>
                        <a:t>Sunny McCall</a:t>
                      </a:r>
                    </a:p>
                    <a:p>
                      <a:pPr algn="ctr"/>
                      <a:r>
                        <a:rPr lang="en-GB" sz="1200" dirty="0"/>
                        <a:t>Teacher/Teaching Assistant</a:t>
                      </a:r>
                    </a:p>
                  </a:txBody>
                  <a:tcPr/>
                </a:tc>
                <a:extLst>
                  <a:ext uri="{0D108BD9-81ED-4DB2-BD59-A6C34878D82A}">
                    <a16:rowId xmlns:a16="http://schemas.microsoft.com/office/drawing/2014/main" val="35354849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Gemma </a:t>
                      </a:r>
                      <a:r>
                        <a:rPr kumimoji="0" lang="en-GB" sz="1400" b="0" i="0" u="none" strike="noStrike" kern="1200" cap="none" spc="0" normalizeH="0" baseline="0" noProof="0" dirty="0" err="1">
                          <a:ln>
                            <a:noFill/>
                          </a:ln>
                          <a:solidFill>
                            <a:prstClr val="black"/>
                          </a:solidFill>
                          <a:effectLst/>
                          <a:uLnTx/>
                          <a:uFillTx/>
                          <a:latin typeface="+mn-lt"/>
                          <a:ea typeface="+mn-ea"/>
                          <a:cs typeface="+mn-cs"/>
                        </a:rPr>
                        <a:t>Dhol</a:t>
                      </a:r>
                      <a:endParaRPr kumimoji="0" lang="en-GB" sz="14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Teacher/</a:t>
                      </a: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323001323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Joanne Martin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2603874661"/>
                  </a:ext>
                </a:extLst>
              </a:tr>
            </a:tbl>
          </a:graphicData>
        </a:graphic>
      </p:graphicFrame>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2606</TotalTime>
  <Words>651</Words>
  <Application>Microsoft Office PowerPoint</Application>
  <PresentationFormat>A4 Paper (210x297 mm)</PresentationFormat>
  <Paragraphs>73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Maria Sava</cp:lastModifiedBy>
  <cp:revision>59</cp:revision>
  <dcterms:created xsi:type="dcterms:W3CDTF">2023-09-21T13:09:56Z</dcterms:created>
  <dcterms:modified xsi:type="dcterms:W3CDTF">2026-01-05T14:47:45Z</dcterms:modified>
</cp:coreProperties>
</file>