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29/01/2026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29/01/2026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29/01/2026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29/01/2026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353107" y="263774"/>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Summer 1 </a:t>
            </a:r>
          </a:p>
          <a:p>
            <a:pPr algn="ctr"/>
            <a:r>
              <a:rPr lang="en-GB" sz="2400" dirty="0"/>
              <a:t>Falcons Class</a:t>
            </a:r>
          </a:p>
          <a:p>
            <a:pPr algn="ctr"/>
            <a:r>
              <a:rPr lang="en-GB" sz="2400" dirty="0"/>
              <a:t>Castles</a:t>
            </a:r>
          </a:p>
        </p:txBody>
      </p:sp>
      <p:sp>
        <p:nvSpPr>
          <p:cNvPr id="10" name="Rectangle 9"/>
          <p:cNvSpPr/>
          <p:nvPr/>
        </p:nvSpPr>
        <p:spPr>
          <a:xfrm>
            <a:off x="1753593" y="4675600"/>
            <a:ext cx="3398160" cy="1884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pPr algn="ctr"/>
            <a:r>
              <a:rPr lang="en-GB" dirty="0"/>
              <a:t> </a:t>
            </a:r>
            <a:r>
              <a:rPr lang="en-GB" sz="1400" dirty="0"/>
              <a:t>At the start of the term we will revisit and consolidate our work on place value. We will begin to think about larger numbers and be able to give one more and one less.</a:t>
            </a:r>
          </a:p>
          <a:p>
            <a:pPr algn="ctr"/>
            <a:r>
              <a:rPr lang="en-GB" sz="1400" dirty="0"/>
              <a:t>We will use language around Position and Direction, and link this to our Castles topic.</a:t>
            </a:r>
          </a:p>
          <a:p>
            <a:pPr algn="ctr"/>
            <a:endParaRPr lang="en-GB" sz="1100" b="1" dirty="0"/>
          </a:p>
          <a:p>
            <a:pPr algn="ctr"/>
            <a:endParaRPr lang="en-GB" sz="1400" b="1" dirty="0"/>
          </a:p>
        </p:txBody>
      </p:sp>
      <p:sp>
        <p:nvSpPr>
          <p:cNvPr id="12" name="Rectangle 11"/>
          <p:cNvSpPr/>
          <p:nvPr/>
        </p:nvSpPr>
        <p:spPr>
          <a:xfrm>
            <a:off x="5282452" y="4856921"/>
            <a:ext cx="4333918" cy="1822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400" b="1" dirty="0"/>
          </a:p>
          <a:p>
            <a:pPr algn="ctr"/>
            <a:r>
              <a:rPr lang="en-GB" sz="1600" dirty="0"/>
              <a:t>Geography &amp; History</a:t>
            </a:r>
          </a:p>
          <a:p>
            <a:pPr algn="ctr"/>
            <a:r>
              <a:rPr lang="en-GB" sz="1200" dirty="0"/>
              <a:t>We will research when and why people started building castles. We will learn about the key features of different castles and how they were defended. We will learn about everyday life inside a castle.</a:t>
            </a:r>
          </a:p>
          <a:p>
            <a:pPr algn="ctr"/>
            <a:r>
              <a:rPr lang="en-GB" sz="1200" dirty="0"/>
              <a:t>We will visit a local castle (Lewes) and keep a photographic record of our visit including artefacts and costumes that we see. We will use this when building our own castles in DT.</a:t>
            </a:r>
            <a:endParaRPr lang="en-GB" sz="1050" b="1" dirty="0"/>
          </a:p>
          <a:p>
            <a:endParaRPr lang="en-GB" dirty="0"/>
          </a:p>
          <a:p>
            <a:r>
              <a:rPr lang="en-GB" dirty="0"/>
              <a:t> </a:t>
            </a:r>
            <a:endParaRPr lang="en-GB" sz="1400" b="1" dirty="0"/>
          </a:p>
        </p:txBody>
      </p:sp>
      <p:sp>
        <p:nvSpPr>
          <p:cNvPr id="13" name="Rectangle 12"/>
          <p:cNvSpPr/>
          <p:nvPr/>
        </p:nvSpPr>
        <p:spPr>
          <a:xfrm>
            <a:off x="6376466" y="1599123"/>
            <a:ext cx="3289724" cy="31198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b="1" dirty="0"/>
              <a:t>PSHE</a:t>
            </a:r>
          </a:p>
          <a:p>
            <a:pPr algn="ctr"/>
            <a:endParaRPr lang="en-GB" dirty="0"/>
          </a:p>
          <a:p>
            <a:pPr algn="ctr"/>
            <a:r>
              <a:rPr lang="en-GB" dirty="0"/>
              <a:t> </a:t>
            </a:r>
            <a:r>
              <a:rPr lang="en-GB" sz="1400" dirty="0"/>
              <a:t>We will continue to learn about the range of emotions that we experience and practise naming our emotions. We will explore the physical changes in our bodies linked to certain emotions e.g. faster heartrate, going red in the face, and see if we can use these as clues to regulate more quickly. We will also consider if we can use these clues to help our friends and family members when they are dysregulated. </a:t>
            </a:r>
            <a:endParaRPr lang="en-GB" sz="1400" b="1" dirty="0"/>
          </a:p>
          <a:p>
            <a:pPr algn="ctr"/>
            <a:r>
              <a:rPr lang="en-GB" sz="1400" dirty="0"/>
              <a:t> </a:t>
            </a:r>
            <a:endParaRPr lang="en-GB" sz="1100" b="1"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9" name="Rectangle 8"/>
          <p:cNvSpPr/>
          <p:nvPr/>
        </p:nvSpPr>
        <p:spPr>
          <a:xfrm>
            <a:off x="1631669" y="1599123"/>
            <a:ext cx="4565931" cy="293054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b="1" dirty="0"/>
              <a:t>English</a:t>
            </a:r>
            <a:endParaRPr lang="en-GB" dirty="0"/>
          </a:p>
          <a:p>
            <a:pPr algn="ctr"/>
            <a:r>
              <a:rPr lang="en-GB" sz="1200" dirty="0"/>
              <a:t> </a:t>
            </a:r>
            <a:r>
              <a:rPr lang="en-GB" sz="1400" dirty="0"/>
              <a:t>We will continue with daily phonics sessions through </a:t>
            </a:r>
            <a:r>
              <a:rPr lang="en-GB" sz="1400" dirty="0" err="1"/>
              <a:t>ECaR</a:t>
            </a:r>
            <a:r>
              <a:rPr lang="en-GB" sz="1400" dirty="0"/>
              <a:t> combined with other word level work. We will look at non-fiction texts linked to our Castles topic; we will be able to identify features such as headings, diagrams, captions, and paragraphs. We will produce our own ‘fact file’ about a castle we have visited. We will use drama activities to explore what everyday life was like inside a castle.</a:t>
            </a:r>
          </a:p>
          <a:p>
            <a:pPr algn="ctr"/>
            <a:r>
              <a:rPr lang="en-GB" sz="1400" dirty="0"/>
              <a:t>We will continue to practise handwriting everyday, including joining up letters.</a:t>
            </a:r>
          </a:p>
          <a:p>
            <a:pPr algn="ctr"/>
            <a:r>
              <a:rPr lang="en-GB" sz="1400" dirty="0"/>
              <a:t>We will continue to share a range of fiction books during class story time. Children will be encouraged to give their opinions about the stories, make predictions, and compare </a:t>
            </a:r>
            <a:endParaRPr lang="en-GB" sz="1400" b="1" dirty="0"/>
          </a:p>
          <a:p>
            <a:endParaRPr lang="en-GB" sz="1400" dirty="0"/>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pic>
        <p:nvPicPr>
          <p:cNvPr id="21" name="Picture 20">
            <a:extLst>
              <a:ext uri="{FF2B5EF4-FFF2-40B4-BE49-F238E27FC236}">
                <a16:creationId xmlns:a16="http://schemas.microsoft.com/office/drawing/2014/main" id="{CA552262-FC1A-4A07-B902-174D79E68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43C5CA60-6379-44DF-AF19-1C3565A3A8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761" y="576442"/>
            <a:ext cx="723155" cy="1085157"/>
          </a:xfrm>
          <a:prstGeom prst="rect">
            <a:avLst/>
          </a:prstGeom>
        </p:spPr>
      </p:pic>
      <p:pic>
        <p:nvPicPr>
          <p:cNvPr id="23" name="Picture 22">
            <a:extLst>
              <a:ext uri="{FF2B5EF4-FFF2-40B4-BE49-F238E27FC236}">
                <a16:creationId xmlns:a16="http://schemas.microsoft.com/office/drawing/2014/main" id="{693CBE25-33AC-4CB6-A5A6-8A441E66CEF0}"/>
              </a:ext>
            </a:extLst>
          </p:cNvPr>
          <p:cNvPicPr>
            <a:picLocks noChangeAspect="1"/>
          </p:cNvPicPr>
          <p:nvPr/>
        </p:nvPicPr>
        <p:blipFill>
          <a:blip r:embed="rId5"/>
          <a:stretch>
            <a:fillRect/>
          </a:stretch>
        </p:blipFill>
        <p:spPr>
          <a:xfrm>
            <a:off x="6731000" y="294735"/>
            <a:ext cx="1111191" cy="1202773"/>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Summer 1</a:t>
            </a:r>
          </a:p>
          <a:p>
            <a:pPr algn="ctr"/>
            <a:r>
              <a:rPr lang="en-GB" sz="2400" dirty="0"/>
              <a:t>Falcons Class</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Lisa Banks 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21" name="Rounded Rectangular Callout 20"/>
          <p:cNvSpPr/>
          <p:nvPr/>
        </p:nvSpPr>
        <p:spPr>
          <a:xfrm>
            <a:off x="5131527" y="1720859"/>
            <a:ext cx="4495799" cy="4796968"/>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practise counting in 2s, 5s, and 10s</a:t>
            </a:r>
          </a:p>
          <a:p>
            <a:pPr marL="285750" indent="-285750">
              <a:buFont typeface="Arial" panose="020B0604020202020204" pitchFamily="34" charset="0"/>
              <a:buChar char="•"/>
            </a:pPr>
            <a:r>
              <a:rPr lang="en-GB" sz="1400" dirty="0"/>
              <a:t>Ask me ‘what is the next number?’</a:t>
            </a:r>
          </a:p>
          <a:p>
            <a:pPr marL="285750" indent="-285750">
              <a:buFont typeface="Arial" panose="020B0604020202020204" pitchFamily="34" charset="0"/>
              <a:buChar char="•"/>
            </a:pPr>
            <a:r>
              <a:rPr lang="en-GB" sz="1400" dirty="0"/>
              <a:t>Help me learn the days and months.</a:t>
            </a:r>
          </a:p>
          <a:p>
            <a:pPr marL="285750" indent="-285750">
              <a:buFont typeface="Arial" panose="020B0604020202020204" pitchFamily="34" charset="0"/>
              <a:buChar char="•"/>
            </a:pPr>
            <a:r>
              <a:rPr lang="en-GB" sz="1400" dirty="0"/>
              <a:t>Play counting games such as Snakes &amp; Ladders with me.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1706760" y="1720858"/>
            <a:ext cx="3305024" cy="325754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600" b="1" dirty="0"/>
              <a:t>Art/DT</a:t>
            </a:r>
          </a:p>
          <a:p>
            <a:pPr algn="ctr"/>
            <a:r>
              <a:rPr lang="en-GB" sz="1600" dirty="0"/>
              <a:t>Linking in to our Castles topic we will create our own Coats of Arms. </a:t>
            </a:r>
          </a:p>
          <a:p>
            <a:pPr algn="ctr"/>
            <a:r>
              <a:rPr lang="en-GB" sz="1600" dirty="0"/>
              <a:t>We will use junk modelling to build our own castles.</a:t>
            </a:r>
            <a:endParaRPr lang="en-GB" sz="1400" b="1" dirty="0"/>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800F6E99-7F3F-48ED-8470-8BC525C44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37C682BA-685A-4AFC-97FC-BC066AEA21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634" y="537746"/>
            <a:ext cx="723155" cy="1085157"/>
          </a:xfrm>
          <a:prstGeom prst="rect">
            <a:avLst/>
          </a:prstGeom>
        </p:spPr>
      </p:pic>
      <p:pic>
        <p:nvPicPr>
          <p:cNvPr id="2" name="Picture 1">
            <a:extLst>
              <a:ext uri="{FF2B5EF4-FFF2-40B4-BE49-F238E27FC236}">
                <a16:creationId xmlns:a16="http://schemas.microsoft.com/office/drawing/2014/main" id="{BB59F027-1D70-47D1-860C-F192DD10FF79}"/>
              </a:ext>
            </a:extLst>
          </p:cNvPr>
          <p:cNvPicPr>
            <a:picLocks noChangeAspect="1"/>
          </p:cNvPicPr>
          <p:nvPr/>
        </p:nvPicPr>
        <p:blipFill>
          <a:blip r:embed="rId5"/>
          <a:stretch>
            <a:fillRect/>
          </a:stretch>
        </p:blipFill>
        <p:spPr>
          <a:xfrm>
            <a:off x="7160985" y="336383"/>
            <a:ext cx="1180739" cy="1278053"/>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4724</TotalTime>
  <Words>528</Words>
  <Application>Microsoft Office PowerPoint</Application>
  <PresentationFormat>A4 Paper (210x297 mm)</PresentationFormat>
  <Paragraphs>48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Andriane Mitchell</cp:lastModifiedBy>
  <cp:revision>46</cp:revision>
  <dcterms:created xsi:type="dcterms:W3CDTF">2023-09-21T13:09:56Z</dcterms:created>
  <dcterms:modified xsi:type="dcterms:W3CDTF">2026-01-29T12:16:38Z</dcterms:modified>
</cp:coreProperties>
</file>