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109" d="100"/>
          <a:sy n="109" d="100"/>
        </p:scale>
        <p:origin x="14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38047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218286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328831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94082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87492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47603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75D2E1-6614-44D7-9F18-1324EAE959BA}" type="datetimeFigureOut">
              <a:rPr lang="en-GB" smtClean="0"/>
              <a:t>05/01/2026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66226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75D2E1-6614-44D7-9F18-1324EAE959BA}" type="datetimeFigureOut">
              <a:rPr lang="en-GB" smtClean="0"/>
              <a:t>05/01/2026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96892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5D2E1-6614-44D7-9F18-1324EAE959BA}" type="datetimeFigureOut">
              <a:rPr lang="en-GB" smtClean="0"/>
              <a:t>05/01/2026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62012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89612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76462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5D2E1-6614-44D7-9F18-1324EAE959BA}" type="datetimeFigureOut">
              <a:rPr lang="en-GB" smtClean="0"/>
              <a:t>05/01/2026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64FFE-D82B-4F58-9040-402CCCECF451}" type="slidenum">
              <a:rPr lang="en-GB" smtClean="0"/>
              <a:t>‹#›</a:t>
            </a:fld>
            <a:endParaRPr lang="en-GB"/>
          </a:p>
        </p:txBody>
      </p:sp>
    </p:spTree>
    <p:extLst>
      <p:ext uri="{BB962C8B-B14F-4D97-AF65-F5344CB8AC3E}">
        <p14:creationId xmlns:p14="http://schemas.microsoft.com/office/powerpoint/2010/main" val="1225005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32" y="163287"/>
            <a:ext cx="9588137" cy="6588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p:cNvSpPr/>
          <p:nvPr/>
        </p:nvSpPr>
        <p:spPr>
          <a:xfrm>
            <a:off x="2941321" y="287383"/>
            <a:ext cx="4023359" cy="12725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Stone Age</a:t>
            </a:r>
          </a:p>
          <a:p>
            <a:pPr algn="ctr"/>
            <a:r>
              <a:rPr lang="en-GB" sz="2400" dirty="0"/>
              <a:t>Summer 2</a:t>
            </a:r>
          </a:p>
          <a:p>
            <a:pPr algn="ctr"/>
            <a:r>
              <a:rPr lang="en-GB" sz="2400" dirty="0"/>
              <a:t>Owls Class</a:t>
            </a:r>
          </a:p>
        </p:txBody>
      </p:sp>
      <p:sp>
        <p:nvSpPr>
          <p:cNvPr id="13" name="Rectangle 12"/>
          <p:cNvSpPr/>
          <p:nvPr/>
        </p:nvSpPr>
        <p:spPr>
          <a:xfrm>
            <a:off x="5660490" y="1633108"/>
            <a:ext cx="4023359" cy="2728201"/>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400" b="1" dirty="0">
                <a:solidFill>
                  <a:srgbClr val="FF0000"/>
                </a:solidFill>
              </a:rPr>
              <a:t>PSHE</a:t>
            </a:r>
          </a:p>
          <a:p>
            <a:pPr lvl="0"/>
            <a:r>
              <a:rPr lang="en-GB" sz="1400" dirty="0"/>
              <a:t>This half term we will explore the physical </a:t>
            </a:r>
          </a:p>
          <a:p>
            <a:pPr lvl="0"/>
            <a:r>
              <a:rPr lang="en-GB" sz="1400" dirty="0"/>
              <a:t>changes of our body through puberty and </a:t>
            </a:r>
          </a:p>
          <a:p>
            <a:pPr lvl="0"/>
            <a:r>
              <a:rPr lang="en-GB" sz="1400" dirty="0"/>
              <a:t>emotional changes as we grow up. We will </a:t>
            </a:r>
          </a:p>
          <a:p>
            <a:pPr lvl="0"/>
            <a:r>
              <a:rPr lang="en-GB" sz="1400" dirty="0"/>
              <a:t>also be thinking about our relationships with </a:t>
            </a:r>
          </a:p>
          <a:p>
            <a:pPr lvl="0"/>
            <a:r>
              <a:rPr lang="en-GB" sz="1400" dirty="0"/>
              <a:t>others and how these change and develop over time. </a:t>
            </a:r>
          </a:p>
          <a:p>
            <a:pPr lvl="0"/>
            <a:r>
              <a:rPr lang="en-GB" sz="1400" dirty="0"/>
              <a:t>We will also think about moving on to next stages and what our education will look like next year.</a:t>
            </a:r>
          </a:p>
        </p:txBody>
      </p:sp>
      <p:sp>
        <p:nvSpPr>
          <p:cNvPr id="9" name="Rectangle 8"/>
          <p:cNvSpPr/>
          <p:nvPr/>
        </p:nvSpPr>
        <p:spPr>
          <a:xfrm>
            <a:off x="1674404" y="1633109"/>
            <a:ext cx="3865666" cy="298179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dirty="0">
                <a:solidFill>
                  <a:schemeClr val="tx1"/>
                </a:solidFill>
              </a:rPr>
              <a:t>English</a:t>
            </a:r>
          </a:p>
          <a:p>
            <a:r>
              <a:rPr lang="en-GB" sz="1400" dirty="0"/>
              <a:t>We will be reading ‘Stone Age </a:t>
            </a:r>
          </a:p>
          <a:p>
            <a:r>
              <a:rPr lang="en-GB" sz="1400" dirty="0"/>
              <a:t>Boy’ by Satoshi Kitamura and </a:t>
            </a:r>
          </a:p>
          <a:p>
            <a:r>
              <a:rPr lang="en-GB" sz="1400" dirty="0"/>
              <a:t>‘Stone Age, Bone Age!’ by Mick </a:t>
            </a:r>
          </a:p>
          <a:p>
            <a:r>
              <a:rPr lang="en-GB" sz="1400" dirty="0"/>
              <a:t>manning and Brita </a:t>
            </a:r>
            <a:r>
              <a:rPr lang="en-GB" sz="1400" dirty="0" err="1"/>
              <a:t>Granstrom</a:t>
            </a:r>
            <a:r>
              <a:rPr lang="en-GB" sz="1400" dirty="0"/>
              <a:t>. </a:t>
            </a:r>
          </a:p>
          <a:p>
            <a:r>
              <a:rPr lang="en-GB" sz="1400" dirty="0"/>
              <a:t>We will write a recount, based on</a:t>
            </a:r>
          </a:p>
          <a:p>
            <a:r>
              <a:rPr lang="en-GB" sz="1400" dirty="0"/>
              <a:t>living in the stone age. We will write instructions on how to wash a </a:t>
            </a:r>
            <a:r>
              <a:rPr lang="en-GB" sz="1400" dirty="0" err="1"/>
              <a:t>Wooly</a:t>
            </a:r>
            <a:r>
              <a:rPr lang="en-GB" sz="1400" dirty="0"/>
              <a:t> Mammoth, along with researching and writing a non-chronological report. We will continue to develop our sentence writing skills further this half term, focussing on speech punctuation, conjunctions, commas, adjectives and noun phrases.</a:t>
            </a:r>
            <a:endParaRPr lang="en-GB" sz="1400" dirty="0">
              <a:solidFill>
                <a:schemeClr val="tx1"/>
              </a:solidFill>
            </a:endParaRPr>
          </a:p>
        </p:txBody>
      </p:sp>
      <p:pic>
        <p:nvPicPr>
          <p:cNvPr id="2" name="Picture 1"/>
          <p:cNvPicPr>
            <a:picLocks noChangeAspect="1"/>
          </p:cNvPicPr>
          <p:nvPr/>
        </p:nvPicPr>
        <p:blipFill>
          <a:blip r:embed="rId2"/>
          <a:stretch>
            <a:fillRect/>
          </a:stretch>
        </p:blipFill>
        <p:spPr>
          <a:xfrm>
            <a:off x="8294511" y="326415"/>
            <a:ext cx="1372971" cy="1194485"/>
          </a:xfrm>
          <a:prstGeom prst="rect">
            <a:avLst/>
          </a:prstGeom>
        </p:spPr>
      </p:pic>
      <p:pic>
        <p:nvPicPr>
          <p:cNvPr id="24" name="Picture 23"/>
          <p:cNvPicPr>
            <a:picLocks noChangeAspect="1"/>
          </p:cNvPicPr>
          <p:nvPr/>
        </p:nvPicPr>
        <p:blipFill>
          <a:blip r:embed="rId2"/>
          <a:stretch>
            <a:fillRect/>
          </a:stretch>
        </p:blipFill>
        <p:spPr>
          <a:xfrm>
            <a:off x="282243" y="210952"/>
            <a:ext cx="1372971" cy="1194485"/>
          </a:xfrm>
          <a:prstGeom prst="rect">
            <a:avLst/>
          </a:prstGeom>
        </p:spPr>
      </p:pic>
      <p:sp>
        <p:nvSpPr>
          <p:cNvPr id="10" name="Rectangle 9"/>
          <p:cNvSpPr/>
          <p:nvPr/>
        </p:nvSpPr>
        <p:spPr>
          <a:xfrm>
            <a:off x="1674405" y="4700672"/>
            <a:ext cx="3865666" cy="2002736"/>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GB" sz="1400" b="1" dirty="0">
                <a:solidFill>
                  <a:schemeClr val="tx1"/>
                </a:solidFill>
              </a:rPr>
              <a:t>Maths</a:t>
            </a:r>
          </a:p>
          <a:p>
            <a:r>
              <a:rPr lang="en-GB" sz="1400" dirty="0">
                <a:solidFill>
                  <a:schemeClr val="tx1"/>
                </a:solidFill>
              </a:rPr>
              <a:t>Our maths work will be based on our </a:t>
            </a:r>
          </a:p>
          <a:p>
            <a:r>
              <a:rPr lang="en-GB" sz="1400" dirty="0">
                <a:solidFill>
                  <a:schemeClr val="tx1"/>
                </a:solidFill>
              </a:rPr>
              <a:t>individual knowledge and level of </a:t>
            </a:r>
          </a:p>
          <a:p>
            <a:r>
              <a:rPr lang="en-GB" sz="1400" dirty="0">
                <a:solidFill>
                  <a:schemeClr val="tx1"/>
                </a:solidFill>
              </a:rPr>
              <a:t>understanding. </a:t>
            </a:r>
            <a:r>
              <a:rPr lang="en-GB" sz="1400" dirty="0"/>
              <a:t>The big focus this term </a:t>
            </a:r>
          </a:p>
          <a:p>
            <a:r>
              <a:rPr lang="en-GB" sz="1400" dirty="0"/>
              <a:t>will be telling the time, knowing the days of the week and months of the year. We  will be continuing fraction work, looking at finding fractions of objects, amounts and money. We will also learn how to add and subtract fractions.</a:t>
            </a:r>
          </a:p>
        </p:txBody>
      </p:sp>
      <p:grpSp>
        <p:nvGrpSpPr>
          <p:cNvPr id="14" name="Group 13"/>
          <p:cNvGrpSpPr>
            <a:grpSpLocks noChangeAspect="1"/>
          </p:cNvGrpSpPr>
          <p:nvPr/>
        </p:nvGrpSpPr>
        <p:grpSpPr>
          <a:xfrm>
            <a:off x="4739442" y="4815376"/>
            <a:ext cx="740556" cy="718991"/>
            <a:chOff x="4699611" y="4508784"/>
            <a:chExt cx="879924" cy="857949"/>
          </a:xfrm>
        </p:grpSpPr>
        <p:pic>
          <p:nvPicPr>
            <p:cNvPr id="1028" name="Picture 4" descr="MEDIAN Don Steward mathematics teaching: equivalent fractions shad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8" t="5693" r="52388" b="65950"/>
            <a:stretch/>
          </p:blipFill>
          <p:spPr bwMode="auto">
            <a:xfrm>
              <a:off x="4699611" y="4508784"/>
              <a:ext cx="879924" cy="4218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MEDIAN Don Steward mathematics teaching: equivalent fractions shad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579" t="5693" r="4616" b="66638"/>
            <a:stretch/>
          </p:blipFill>
          <p:spPr bwMode="auto">
            <a:xfrm>
              <a:off x="4699611" y="4965405"/>
              <a:ext cx="864766" cy="40132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Living things - Definition ...">
            <a:extLst>
              <a:ext uri="{FF2B5EF4-FFF2-40B4-BE49-F238E27FC236}">
                <a16:creationId xmlns:a16="http://schemas.microsoft.com/office/drawing/2014/main" id="{80CA9B26-2165-4E24-94D7-15DEAC3751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88" t="3826" r="5213" b="2273"/>
          <a:stretch/>
        </p:blipFill>
        <p:spPr bwMode="auto">
          <a:xfrm>
            <a:off x="7640854" y="5406887"/>
            <a:ext cx="2023483" cy="11969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642668" y="4460929"/>
            <a:ext cx="4041181" cy="224247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Science</a:t>
            </a:r>
          </a:p>
          <a:p>
            <a:r>
              <a:rPr lang="en-GB" sz="1400" dirty="0"/>
              <a:t>In Science this term we will be studying living things and their habitats. We will group living </a:t>
            </a:r>
          </a:p>
          <a:p>
            <a:r>
              <a:rPr lang="en-GB" sz="1400" dirty="0"/>
              <a:t>things and use classification keys to identify vertebrates. We will </a:t>
            </a:r>
          </a:p>
          <a:p>
            <a:r>
              <a:rPr lang="en-GB" sz="1400" dirty="0"/>
              <a:t>investigate our local </a:t>
            </a:r>
          </a:p>
          <a:p>
            <a:r>
              <a:rPr lang="en-GB" sz="1400" dirty="0"/>
              <a:t>environment and we</a:t>
            </a:r>
          </a:p>
          <a:p>
            <a:r>
              <a:rPr lang="en-GB" sz="1400" dirty="0"/>
              <a:t>Will find out about </a:t>
            </a:r>
          </a:p>
          <a:p>
            <a:r>
              <a:rPr lang="en-GB" sz="1400" dirty="0"/>
              <a:t>environmental changes </a:t>
            </a:r>
          </a:p>
          <a:p>
            <a:r>
              <a:rPr lang="en-GB" sz="1400" dirty="0"/>
              <a:t>and the dangers to wildlife. </a:t>
            </a:r>
          </a:p>
        </p:txBody>
      </p:sp>
      <p:pic>
        <p:nvPicPr>
          <p:cNvPr id="3" name="Picture 2">
            <a:extLst>
              <a:ext uri="{FF2B5EF4-FFF2-40B4-BE49-F238E27FC236}">
                <a16:creationId xmlns:a16="http://schemas.microsoft.com/office/drawing/2014/main" id="{533A4ED1-9418-430B-9278-DBA068985BAB}"/>
              </a:ext>
            </a:extLst>
          </p:cNvPr>
          <p:cNvPicPr>
            <a:picLocks noChangeAspect="1"/>
          </p:cNvPicPr>
          <p:nvPr/>
        </p:nvPicPr>
        <p:blipFill rotWithShape="1">
          <a:blip r:embed="rId6"/>
          <a:srcRect l="38674" t="19238" r="42324" b="69880"/>
          <a:stretch/>
        </p:blipFill>
        <p:spPr>
          <a:xfrm>
            <a:off x="5708540" y="3588796"/>
            <a:ext cx="1010312" cy="751239"/>
          </a:xfrm>
          <a:prstGeom prst="rect">
            <a:avLst/>
          </a:prstGeom>
        </p:spPr>
      </p:pic>
      <p:pic>
        <p:nvPicPr>
          <p:cNvPr id="25" name="Picture 24">
            <a:extLst>
              <a:ext uri="{FF2B5EF4-FFF2-40B4-BE49-F238E27FC236}">
                <a16:creationId xmlns:a16="http://schemas.microsoft.com/office/drawing/2014/main" id="{434D0162-8E33-447C-80A9-142F527AA820}"/>
              </a:ext>
            </a:extLst>
          </p:cNvPr>
          <p:cNvPicPr>
            <a:picLocks noChangeAspect="1"/>
          </p:cNvPicPr>
          <p:nvPr/>
        </p:nvPicPr>
        <p:blipFill rotWithShape="1">
          <a:blip r:embed="rId6"/>
          <a:srcRect l="75648" t="4760" r="10192" b="77823"/>
          <a:stretch/>
        </p:blipFill>
        <p:spPr>
          <a:xfrm>
            <a:off x="9026815" y="1672143"/>
            <a:ext cx="627051" cy="1001481"/>
          </a:xfrm>
          <a:prstGeom prst="rect">
            <a:avLst/>
          </a:prstGeom>
        </p:spPr>
      </p:pic>
      <p:pic>
        <p:nvPicPr>
          <p:cNvPr id="29" name="Picture 28">
            <a:extLst>
              <a:ext uri="{FF2B5EF4-FFF2-40B4-BE49-F238E27FC236}">
                <a16:creationId xmlns:a16="http://schemas.microsoft.com/office/drawing/2014/main" id="{837F8A1C-DE83-4E16-90EE-55747158D22B}"/>
              </a:ext>
            </a:extLst>
          </p:cNvPr>
          <p:cNvPicPr>
            <a:picLocks noChangeAspect="1"/>
          </p:cNvPicPr>
          <p:nvPr/>
        </p:nvPicPr>
        <p:blipFill rotWithShape="1">
          <a:blip r:embed="rId6"/>
          <a:srcRect l="64595" t="29364" r="11912" b="58387"/>
          <a:stretch/>
        </p:blipFill>
        <p:spPr>
          <a:xfrm>
            <a:off x="8534400" y="3582178"/>
            <a:ext cx="1119466" cy="757857"/>
          </a:xfrm>
          <a:prstGeom prst="rect">
            <a:avLst/>
          </a:prstGeom>
        </p:spPr>
      </p:pic>
      <p:sp>
        <p:nvSpPr>
          <p:cNvPr id="30" name="TextBox 29">
            <a:extLst>
              <a:ext uri="{FF2B5EF4-FFF2-40B4-BE49-F238E27FC236}">
                <a16:creationId xmlns:a16="http://schemas.microsoft.com/office/drawing/2014/main" id="{88FDAE4D-666C-4B79-B593-953EB62D0670}"/>
              </a:ext>
            </a:extLst>
          </p:cNvPr>
          <p:cNvSpPr txBox="1"/>
          <p:nvPr/>
        </p:nvSpPr>
        <p:spPr>
          <a:xfrm>
            <a:off x="173582" y="1611893"/>
            <a:ext cx="1481631" cy="369332"/>
          </a:xfrm>
          <a:prstGeom prst="rect">
            <a:avLst/>
          </a:prstGeom>
          <a:noFill/>
        </p:spPr>
        <p:txBody>
          <a:bodyPr wrap="square" rtlCol="0">
            <a:spAutoFit/>
          </a:bodyPr>
          <a:lstStyle/>
          <a:p>
            <a:pPr algn="ctr"/>
            <a:r>
              <a:rPr lang="en-GB" dirty="0"/>
              <a:t>Owls Team</a:t>
            </a:r>
          </a:p>
        </p:txBody>
      </p:sp>
      <p:graphicFrame>
        <p:nvGraphicFramePr>
          <p:cNvPr id="31" name="Table 30">
            <a:extLst>
              <a:ext uri="{FF2B5EF4-FFF2-40B4-BE49-F238E27FC236}">
                <a16:creationId xmlns:a16="http://schemas.microsoft.com/office/drawing/2014/main" id="{880E86E6-1D74-41A6-B4FC-6DF852ECE4F2}"/>
              </a:ext>
            </a:extLst>
          </p:cNvPr>
          <p:cNvGraphicFramePr>
            <a:graphicFrameLocks noGrp="1"/>
          </p:cNvGraphicFramePr>
          <p:nvPr>
            <p:extLst>
              <p:ext uri="{D42A27DB-BD31-4B8C-83A1-F6EECF244321}">
                <p14:modId xmlns:p14="http://schemas.microsoft.com/office/powerpoint/2010/main" val="2394055036"/>
              </p:ext>
            </p:extLst>
          </p:nvPr>
        </p:nvGraphicFramePr>
        <p:xfrm>
          <a:off x="214500" y="2004345"/>
          <a:ext cx="1356798" cy="2316480"/>
        </p:xfrm>
        <a:graphic>
          <a:graphicData uri="http://schemas.openxmlformats.org/drawingml/2006/table">
            <a:tbl>
              <a:tblPr firstRow="1" bandRow="1">
                <a:tableStyleId>{5940675A-B579-460E-94D1-54222C63F5DA}</a:tableStyleId>
              </a:tblPr>
              <a:tblGrid>
                <a:gridCol w="1356798">
                  <a:extLst>
                    <a:ext uri="{9D8B030D-6E8A-4147-A177-3AD203B41FA5}">
                      <a16:colId xmlns:a16="http://schemas.microsoft.com/office/drawing/2014/main" val="3646318161"/>
                    </a:ext>
                  </a:extLst>
                </a:gridCol>
              </a:tblGrid>
              <a:tr h="370840">
                <a:tc>
                  <a:txBody>
                    <a:bodyPr/>
                    <a:lstStyle/>
                    <a:p>
                      <a:pPr algn="ctr"/>
                      <a:r>
                        <a:rPr lang="en-GB" sz="1400" dirty="0"/>
                        <a:t>Maria Sava</a:t>
                      </a:r>
                    </a:p>
                    <a:p>
                      <a:pPr algn="ctr"/>
                      <a:r>
                        <a:rPr lang="en-GB" sz="1200" dirty="0"/>
                        <a:t>Class Teacher</a:t>
                      </a:r>
                    </a:p>
                  </a:txBody>
                  <a:tcPr/>
                </a:tc>
                <a:extLst>
                  <a:ext uri="{0D108BD9-81ED-4DB2-BD59-A6C34878D82A}">
                    <a16:rowId xmlns:a16="http://schemas.microsoft.com/office/drawing/2014/main" val="1017949296"/>
                  </a:ext>
                </a:extLst>
              </a:tr>
              <a:tr h="370840">
                <a:tc>
                  <a:txBody>
                    <a:bodyPr/>
                    <a:lstStyle/>
                    <a:p>
                      <a:pPr algn="ctr"/>
                      <a:r>
                        <a:rPr lang="en-GB" sz="1400" dirty="0"/>
                        <a:t>Sunny McCall</a:t>
                      </a:r>
                    </a:p>
                    <a:p>
                      <a:pPr algn="ctr"/>
                      <a:r>
                        <a:rPr lang="en-GB" sz="1200" dirty="0"/>
                        <a:t>Teacher/Teaching Assistant</a:t>
                      </a:r>
                    </a:p>
                  </a:txBody>
                  <a:tcPr/>
                </a:tc>
                <a:extLst>
                  <a:ext uri="{0D108BD9-81ED-4DB2-BD59-A6C34878D82A}">
                    <a16:rowId xmlns:a16="http://schemas.microsoft.com/office/drawing/2014/main" val="3535484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Gemma </a:t>
                      </a:r>
                      <a:r>
                        <a:rPr kumimoji="0" lang="en-GB" sz="1400" b="0" i="0" u="none" strike="noStrike" kern="1200" cap="none" spc="0" normalizeH="0" baseline="0" noProof="0" dirty="0" err="1">
                          <a:ln>
                            <a:noFill/>
                          </a:ln>
                          <a:solidFill>
                            <a:prstClr val="black"/>
                          </a:solidFill>
                          <a:effectLst/>
                          <a:uLnTx/>
                          <a:uFillTx/>
                          <a:latin typeface="+mn-lt"/>
                          <a:ea typeface="+mn-ea"/>
                          <a:cs typeface="+mn-cs"/>
                        </a:rPr>
                        <a:t>Dhol</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Teacher/</a:t>
                      </a: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32300132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Joanne Martin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2603874661"/>
                  </a:ext>
                </a:extLst>
              </a:tr>
            </a:tbl>
          </a:graphicData>
        </a:graphic>
      </p:graphicFrame>
      <p:pic>
        <p:nvPicPr>
          <p:cNvPr id="15" name="Picture 14">
            <a:extLst>
              <a:ext uri="{FF2B5EF4-FFF2-40B4-BE49-F238E27FC236}">
                <a16:creationId xmlns:a16="http://schemas.microsoft.com/office/drawing/2014/main" id="{A200C87B-8A39-46C4-A8B1-08937B945CE0}"/>
              </a:ext>
            </a:extLst>
          </p:cNvPr>
          <p:cNvPicPr>
            <a:picLocks noChangeAspect="1"/>
          </p:cNvPicPr>
          <p:nvPr/>
        </p:nvPicPr>
        <p:blipFill>
          <a:blip r:embed="rId7"/>
          <a:stretch>
            <a:fillRect/>
          </a:stretch>
        </p:blipFill>
        <p:spPr>
          <a:xfrm>
            <a:off x="4192990" y="1675999"/>
            <a:ext cx="1287008" cy="1235686"/>
          </a:xfrm>
          <a:prstGeom prst="rect">
            <a:avLst/>
          </a:prstGeom>
        </p:spPr>
      </p:pic>
      <p:pic>
        <p:nvPicPr>
          <p:cNvPr id="32" name="Picture 31">
            <a:extLst>
              <a:ext uri="{FF2B5EF4-FFF2-40B4-BE49-F238E27FC236}">
                <a16:creationId xmlns:a16="http://schemas.microsoft.com/office/drawing/2014/main" id="{6C604D34-35CF-4D17-97B1-FC7D3909F7A5}"/>
              </a:ext>
            </a:extLst>
          </p:cNvPr>
          <p:cNvPicPr>
            <a:picLocks noChangeAspect="1"/>
          </p:cNvPicPr>
          <p:nvPr/>
        </p:nvPicPr>
        <p:blipFill>
          <a:blip r:embed="rId8"/>
          <a:stretch>
            <a:fillRect/>
          </a:stretch>
        </p:blipFill>
        <p:spPr>
          <a:xfrm>
            <a:off x="2119750" y="252157"/>
            <a:ext cx="1403656" cy="1347681"/>
          </a:xfrm>
          <a:prstGeom prst="rect">
            <a:avLst/>
          </a:prstGeom>
          <a:ln>
            <a:noFill/>
          </a:ln>
          <a:effectLst>
            <a:softEdge rad="112500"/>
          </a:effectLst>
        </p:spPr>
      </p:pic>
      <p:pic>
        <p:nvPicPr>
          <p:cNvPr id="34" name="Picture 33">
            <a:extLst>
              <a:ext uri="{FF2B5EF4-FFF2-40B4-BE49-F238E27FC236}">
                <a16:creationId xmlns:a16="http://schemas.microsoft.com/office/drawing/2014/main" id="{6C77B9BE-0BF5-425C-A30D-3009EF729ECD}"/>
              </a:ext>
            </a:extLst>
          </p:cNvPr>
          <p:cNvPicPr>
            <a:picLocks noChangeAspect="1"/>
          </p:cNvPicPr>
          <p:nvPr/>
        </p:nvPicPr>
        <p:blipFill>
          <a:blip r:embed="rId9"/>
          <a:stretch>
            <a:fillRect/>
          </a:stretch>
        </p:blipFill>
        <p:spPr>
          <a:xfrm>
            <a:off x="6000974" y="442774"/>
            <a:ext cx="1785276" cy="1023328"/>
          </a:xfrm>
          <a:prstGeom prst="rect">
            <a:avLst/>
          </a:prstGeom>
          <a:ln>
            <a:noFill/>
          </a:ln>
          <a:effectLst>
            <a:softEdge rad="112500"/>
          </a:effectLst>
        </p:spPr>
      </p:pic>
    </p:spTree>
    <p:extLst>
      <p:ext uri="{BB962C8B-B14F-4D97-AF65-F5344CB8AC3E}">
        <p14:creationId xmlns:p14="http://schemas.microsoft.com/office/powerpoint/2010/main" val="149871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36636" y="5335843"/>
            <a:ext cx="4818467" cy="1310296"/>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ctr"/>
            <a:r>
              <a:rPr lang="en-GB" sz="1400" b="1" dirty="0">
                <a:solidFill>
                  <a:schemeClr val="tx1"/>
                </a:solidFill>
              </a:rPr>
              <a:t>PE</a:t>
            </a:r>
          </a:p>
          <a:p>
            <a:r>
              <a:rPr lang="en-GB" sz="1400" dirty="0"/>
              <a:t>This half term we will be playing striking and fielding games. We will focus on Cricket, Rounders and Stoolball. We will develop fielding skills and practice our throwing and bowling skills with targets. We will also develop striking skills learning how to hit into space. </a:t>
            </a:r>
          </a:p>
        </p:txBody>
      </p:sp>
      <p:sp>
        <p:nvSpPr>
          <p:cNvPr id="4" name="Rectangle 3"/>
          <p:cNvSpPr/>
          <p:nvPr/>
        </p:nvSpPr>
        <p:spPr>
          <a:xfrm>
            <a:off x="158932" y="163287"/>
            <a:ext cx="9588137" cy="6588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a:off x="1668258" y="1663391"/>
            <a:ext cx="3771687" cy="131069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400" b="1" dirty="0">
                <a:solidFill>
                  <a:schemeClr val="tx1"/>
                </a:solidFill>
              </a:rPr>
              <a:t>Art / DT</a:t>
            </a:r>
          </a:p>
          <a:p>
            <a:r>
              <a:rPr lang="en-GB" sz="1400" dirty="0"/>
              <a:t>We will make finger puppets to help </a:t>
            </a:r>
          </a:p>
          <a:p>
            <a:r>
              <a:rPr lang="en-GB" sz="1400" dirty="0"/>
              <a:t>tell traditional tales. Touched theatre </a:t>
            </a:r>
          </a:p>
          <a:p>
            <a:r>
              <a:rPr lang="en-GB" sz="1400" dirty="0"/>
              <a:t>group come in to work with the </a:t>
            </a:r>
          </a:p>
          <a:p>
            <a:r>
              <a:rPr lang="en-GB" sz="1400" dirty="0"/>
              <a:t>children to create puppets, which </a:t>
            </a:r>
          </a:p>
          <a:p>
            <a:r>
              <a:rPr lang="en-GB" sz="1400" dirty="0"/>
              <a:t>they then use to create a short film.</a:t>
            </a:r>
            <a:endParaRPr lang="en-GB" sz="1400" b="1" dirty="0">
              <a:solidFill>
                <a:schemeClr val="tx1"/>
              </a:solidFill>
            </a:endParaRPr>
          </a:p>
        </p:txBody>
      </p:sp>
      <p:sp>
        <p:nvSpPr>
          <p:cNvPr id="21" name="Rounded Rectangular Callout 20"/>
          <p:cNvSpPr/>
          <p:nvPr/>
        </p:nvSpPr>
        <p:spPr>
          <a:xfrm>
            <a:off x="5138511" y="3294231"/>
            <a:ext cx="4525150" cy="3223596"/>
          </a:xfrm>
          <a:prstGeom prst="wedgeRoundRectCallout">
            <a:avLst>
              <a:gd name="adj1" fmla="val -42915"/>
              <a:gd name="adj2" fmla="val 5605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t>How can you help at home?</a:t>
            </a:r>
          </a:p>
          <a:p>
            <a:pPr marL="285750" indent="-285750">
              <a:buFont typeface="Arial" panose="020B0604020202020204" pitchFamily="34" charset="0"/>
              <a:buChar char="•"/>
            </a:pPr>
            <a:r>
              <a:rPr lang="en-GB" sz="1400" dirty="0"/>
              <a:t>Help me learn my times tables or basic number facts, e.g. number bonds to 10, 20 and 100.</a:t>
            </a:r>
          </a:p>
          <a:p>
            <a:pPr marL="285750" indent="-285750">
              <a:buFont typeface="Arial" panose="020B0604020202020204" pitchFamily="34" charset="0"/>
              <a:buChar char="•"/>
            </a:pPr>
            <a:r>
              <a:rPr lang="en-GB" sz="1400" dirty="0"/>
              <a:t>Encourage me to use my knife and fork correctly and be more independent with personal hygiene and self-care.</a:t>
            </a:r>
          </a:p>
          <a:p>
            <a:pPr marL="285750" indent="-285750">
              <a:buFont typeface="Arial" panose="020B0604020202020204" pitchFamily="34" charset="0"/>
              <a:buChar char="•"/>
            </a:pPr>
            <a:r>
              <a:rPr lang="en-GB" sz="1400" dirty="0"/>
              <a:t>Encourage me to help you cook dinner, clear up and tidy away.</a:t>
            </a:r>
          </a:p>
          <a:p>
            <a:pPr marL="285750" indent="-285750">
              <a:buFont typeface="Arial" panose="020B0604020202020204" pitchFamily="34" charset="0"/>
              <a:buChar char="•"/>
            </a:pPr>
            <a:r>
              <a:rPr lang="en-GB" sz="1400" dirty="0"/>
              <a:t>Read regularly together and ask me questions on the text. </a:t>
            </a:r>
          </a:p>
          <a:p>
            <a:pPr marL="285750" indent="-285750">
              <a:buFont typeface="Arial" panose="020B0604020202020204" pitchFamily="34" charset="0"/>
              <a:buChar char="•"/>
            </a:pPr>
            <a:r>
              <a:rPr lang="en-GB" sz="1400" dirty="0"/>
              <a:t>Identify different types of punctuation used in the text you are reading. ? , ! ( ) </a:t>
            </a:r>
          </a:p>
          <a:p>
            <a:pPr marL="285750" indent="-285750">
              <a:buFont typeface="Arial" panose="020B0604020202020204" pitchFamily="34" charset="0"/>
              <a:buChar char="•"/>
            </a:pPr>
            <a:r>
              <a:rPr lang="en-GB" sz="1400" dirty="0"/>
              <a:t>Talk to me about what I am learning in school</a:t>
            </a:r>
          </a:p>
          <a:p>
            <a:pPr marL="285750" indent="-285750">
              <a:buFont typeface="Arial" panose="020B0604020202020204" pitchFamily="34" charset="0"/>
              <a:buChar char="•"/>
            </a:pPr>
            <a:r>
              <a:rPr lang="en-GB" sz="1400" dirty="0"/>
              <a:t>Talk to me about my chimp and how my thinking brain can help me when I am struggling to manage.</a:t>
            </a:r>
          </a:p>
        </p:txBody>
      </p:sp>
      <p:sp>
        <p:nvSpPr>
          <p:cNvPr id="15" name="Rectangle 14"/>
          <p:cNvSpPr/>
          <p:nvPr/>
        </p:nvSpPr>
        <p:spPr>
          <a:xfrm>
            <a:off x="5512499" y="1650798"/>
            <a:ext cx="4162017" cy="156222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dirty="0"/>
              <a:t>Geography</a:t>
            </a:r>
          </a:p>
          <a:p>
            <a:r>
              <a:rPr lang="en-GB" sz="1400" dirty="0"/>
              <a:t>We will be developing our mapping skills and investigating our local area in </a:t>
            </a:r>
          </a:p>
          <a:p>
            <a:r>
              <a:rPr lang="en-GB" sz="1400" dirty="0"/>
              <a:t>geography. We will discuss what a </a:t>
            </a:r>
          </a:p>
          <a:p>
            <a:r>
              <a:rPr lang="en-GB" sz="1400" dirty="0"/>
              <a:t>map is and why we need them. We </a:t>
            </a:r>
          </a:p>
          <a:p>
            <a:r>
              <a:rPr lang="en-GB" sz="1400" dirty="0"/>
              <a:t>will make a simple map of the </a:t>
            </a:r>
          </a:p>
          <a:p>
            <a:r>
              <a:rPr lang="en-GB" sz="1400" dirty="0"/>
              <a:t>settings in a traditional tale.</a:t>
            </a:r>
          </a:p>
        </p:txBody>
      </p:sp>
      <p:sp>
        <p:nvSpPr>
          <p:cNvPr id="23" name="Rectangle 22"/>
          <p:cNvSpPr/>
          <p:nvPr/>
        </p:nvSpPr>
        <p:spPr>
          <a:xfrm>
            <a:off x="1655214" y="3037634"/>
            <a:ext cx="3422237" cy="21692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Computing</a:t>
            </a:r>
          </a:p>
          <a:p>
            <a:r>
              <a:rPr lang="en-GB" sz="1400" dirty="0"/>
              <a:t>We will be learning about data and information in computing using branching databases. We will use yes/no questions to gain an understanding of what attributes are and how to use them to sort groups of objects. We will create physical and on-screen branching databases and create an identification tool using a branching database. </a:t>
            </a:r>
          </a:p>
        </p:txBody>
      </p:sp>
      <p:pic>
        <p:nvPicPr>
          <p:cNvPr id="32" name="Picture 31"/>
          <p:cNvPicPr>
            <a:picLocks noChangeAspect="1"/>
          </p:cNvPicPr>
          <p:nvPr/>
        </p:nvPicPr>
        <p:blipFill>
          <a:blip r:embed="rId2"/>
          <a:stretch>
            <a:fillRect/>
          </a:stretch>
        </p:blipFill>
        <p:spPr>
          <a:xfrm>
            <a:off x="8254355" y="271617"/>
            <a:ext cx="1372971" cy="1194485"/>
          </a:xfrm>
          <a:prstGeom prst="rect">
            <a:avLst/>
          </a:prstGeom>
        </p:spPr>
      </p:pic>
      <p:pic>
        <p:nvPicPr>
          <p:cNvPr id="24" name="Picture 23"/>
          <p:cNvPicPr>
            <a:picLocks noChangeAspect="1"/>
          </p:cNvPicPr>
          <p:nvPr/>
        </p:nvPicPr>
        <p:blipFill>
          <a:blip r:embed="rId2"/>
          <a:stretch>
            <a:fillRect/>
          </a:stretch>
        </p:blipFill>
        <p:spPr>
          <a:xfrm>
            <a:off x="282243" y="210952"/>
            <a:ext cx="1372971" cy="1194485"/>
          </a:xfrm>
          <a:prstGeom prst="rect">
            <a:avLst/>
          </a:prstGeom>
        </p:spPr>
      </p:pic>
      <p:sp>
        <p:nvSpPr>
          <p:cNvPr id="39" name="Rectangle 38">
            <a:extLst>
              <a:ext uri="{FF2B5EF4-FFF2-40B4-BE49-F238E27FC236}">
                <a16:creationId xmlns:a16="http://schemas.microsoft.com/office/drawing/2014/main" id="{EEE09CEE-9422-4783-A34A-A4F3927CF0C9}"/>
              </a:ext>
            </a:extLst>
          </p:cNvPr>
          <p:cNvSpPr/>
          <p:nvPr/>
        </p:nvSpPr>
        <p:spPr>
          <a:xfrm>
            <a:off x="2941321" y="287383"/>
            <a:ext cx="4023359" cy="12725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Stone Age</a:t>
            </a:r>
          </a:p>
          <a:p>
            <a:pPr algn="ctr"/>
            <a:r>
              <a:rPr lang="en-GB" sz="2400" dirty="0"/>
              <a:t>Summer 2</a:t>
            </a:r>
          </a:p>
          <a:p>
            <a:pPr algn="ctr"/>
            <a:r>
              <a:rPr lang="en-GB" sz="2400" dirty="0"/>
              <a:t>Owls Class</a:t>
            </a:r>
          </a:p>
        </p:txBody>
      </p:sp>
      <p:pic>
        <p:nvPicPr>
          <p:cNvPr id="2050" name="Picture 2" descr="Paintings on glass Fairytale kingdom map. Medieval village background.  Vector fairy tale castle infographic elements with sea, mountains, forest,  ...">
            <a:extLst>
              <a:ext uri="{FF2B5EF4-FFF2-40B4-BE49-F238E27FC236}">
                <a16:creationId xmlns:a16="http://schemas.microsoft.com/office/drawing/2014/main" id="{62CB9A09-4760-4BB2-9428-6AE8DCC84A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79"/>
          <a:stretch/>
        </p:blipFill>
        <p:spPr bwMode="auto">
          <a:xfrm>
            <a:off x="8230502" y="2122133"/>
            <a:ext cx="1421161" cy="10566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IRY TALE Felt Finger Puppet Set ...">
            <a:extLst>
              <a:ext uri="{FF2B5EF4-FFF2-40B4-BE49-F238E27FC236}">
                <a16:creationId xmlns:a16="http://schemas.microsoft.com/office/drawing/2014/main" id="{34E8DE1B-945E-4466-BFF4-CEFA40E341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58" t="5539" r="12602"/>
          <a:stretch/>
        </p:blipFill>
        <p:spPr bwMode="auto">
          <a:xfrm>
            <a:off x="4475526" y="1772921"/>
            <a:ext cx="954948" cy="11595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8629452-5EF8-47D1-81DD-E353C5B7B359}"/>
              </a:ext>
            </a:extLst>
          </p:cNvPr>
          <p:cNvSpPr txBox="1"/>
          <p:nvPr/>
        </p:nvSpPr>
        <p:spPr>
          <a:xfrm>
            <a:off x="173582" y="1611893"/>
            <a:ext cx="1481631" cy="369332"/>
          </a:xfrm>
          <a:prstGeom prst="rect">
            <a:avLst/>
          </a:prstGeom>
          <a:noFill/>
        </p:spPr>
        <p:txBody>
          <a:bodyPr wrap="square" rtlCol="0">
            <a:spAutoFit/>
          </a:bodyPr>
          <a:lstStyle/>
          <a:p>
            <a:pPr algn="ctr"/>
            <a:r>
              <a:rPr lang="en-GB" dirty="0"/>
              <a:t>Owls Team</a:t>
            </a:r>
          </a:p>
        </p:txBody>
      </p:sp>
      <p:graphicFrame>
        <p:nvGraphicFramePr>
          <p:cNvPr id="27" name="Table 26">
            <a:extLst>
              <a:ext uri="{FF2B5EF4-FFF2-40B4-BE49-F238E27FC236}">
                <a16:creationId xmlns:a16="http://schemas.microsoft.com/office/drawing/2014/main" id="{2863F368-4CE9-4FC4-A93E-A88301268F4B}"/>
              </a:ext>
            </a:extLst>
          </p:cNvPr>
          <p:cNvGraphicFramePr>
            <a:graphicFrameLocks noGrp="1"/>
          </p:cNvGraphicFramePr>
          <p:nvPr>
            <p:extLst>
              <p:ext uri="{D42A27DB-BD31-4B8C-83A1-F6EECF244321}">
                <p14:modId xmlns:p14="http://schemas.microsoft.com/office/powerpoint/2010/main" val="2394055036"/>
              </p:ext>
            </p:extLst>
          </p:nvPr>
        </p:nvGraphicFramePr>
        <p:xfrm>
          <a:off x="214500" y="2004345"/>
          <a:ext cx="1356798" cy="2316480"/>
        </p:xfrm>
        <a:graphic>
          <a:graphicData uri="http://schemas.openxmlformats.org/drawingml/2006/table">
            <a:tbl>
              <a:tblPr firstRow="1" bandRow="1">
                <a:tableStyleId>{5940675A-B579-460E-94D1-54222C63F5DA}</a:tableStyleId>
              </a:tblPr>
              <a:tblGrid>
                <a:gridCol w="1356798">
                  <a:extLst>
                    <a:ext uri="{9D8B030D-6E8A-4147-A177-3AD203B41FA5}">
                      <a16:colId xmlns:a16="http://schemas.microsoft.com/office/drawing/2014/main" val="3646318161"/>
                    </a:ext>
                  </a:extLst>
                </a:gridCol>
              </a:tblGrid>
              <a:tr h="370840">
                <a:tc>
                  <a:txBody>
                    <a:bodyPr/>
                    <a:lstStyle/>
                    <a:p>
                      <a:pPr algn="ctr"/>
                      <a:r>
                        <a:rPr lang="en-GB" sz="1400" dirty="0"/>
                        <a:t>Maria Sava</a:t>
                      </a:r>
                    </a:p>
                    <a:p>
                      <a:pPr algn="ctr"/>
                      <a:r>
                        <a:rPr lang="en-GB" sz="1200" dirty="0"/>
                        <a:t>Class Teacher</a:t>
                      </a:r>
                    </a:p>
                  </a:txBody>
                  <a:tcPr/>
                </a:tc>
                <a:extLst>
                  <a:ext uri="{0D108BD9-81ED-4DB2-BD59-A6C34878D82A}">
                    <a16:rowId xmlns:a16="http://schemas.microsoft.com/office/drawing/2014/main" val="1017949296"/>
                  </a:ext>
                </a:extLst>
              </a:tr>
              <a:tr h="370840">
                <a:tc>
                  <a:txBody>
                    <a:bodyPr/>
                    <a:lstStyle/>
                    <a:p>
                      <a:pPr algn="ctr"/>
                      <a:r>
                        <a:rPr lang="en-GB" sz="1400" dirty="0"/>
                        <a:t>Sunny McCall</a:t>
                      </a:r>
                    </a:p>
                    <a:p>
                      <a:pPr algn="ctr"/>
                      <a:r>
                        <a:rPr lang="en-GB" sz="1200" dirty="0"/>
                        <a:t>Teacher/Teaching Assistant</a:t>
                      </a:r>
                    </a:p>
                  </a:txBody>
                  <a:tcPr/>
                </a:tc>
                <a:extLst>
                  <a:ext uri="{0D108BD9-81ED-4DB2-BD59-A6C34878D82A}">
                    <a16:rowId xmlns:a16="http://schemas.microsoft.com/office/drawing/2014/main" val="3535484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Gemma </a:t>
                      </a:r>
                      <a:r>
                        <a:rPr kumimoji="0" lang="en-GB" sz="1400" b="0" i="0" u="none" strike="noStrike" kern="1200" cap="none" spc="0" normalizeH="0" baseline="0" noProof="0" dirty="0" err="1">
                          <a:ln>
                            <a:noFill/>
                          </a:ln>
                          <a:solidFill>
                            <a:prstClr val="black"/>
                          </a:solidFill>
                          <a:effectLst/>
                          <a:uLnTx/>
                          <a:uFillTx/>
                          <a:latin typeface="+mn-lt"/>
                          <a:ea typeface="+mn-ea"/>
                          <a:cs typeface="+mn-cs"/>
                        </a:rPr>
                        <a:t>Dhol</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Teacher/</a:t>
                      </a: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32300132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Joanne Martin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2603874661"/>
                  </a:ext>
                </a:extLst>
              </a:tr>
            </a:tbl>
          </a:graphicData>
        </a:graphic>
      </p:graphicFrame>
      <p:pic>
        <p:nvPicPr>
          <p:cNvPr id="3" name="Picture 2">
            <a:extLst>
              <a:ext uri="{FF2B5EF4-FFF2-40B4-BE49-F238E27FC236}">
                <a16:creationId xmlns:a16="http://schemas.microsoft.com/office/drawing/2014/main" id="{045964F3-0211-4726-BCD9-41D4BEC231F9}"/>
              </a:ext>
            </a:extLst>
          </p:cNvPr>
          <p:cNvPicPr>
            <a:picLocks noChangeAspect="1"/>
          </p:cNvPicPr>
          <p:nvPr/>
        </p:nvPicPr>
        <p:blipFill>
          <a:blip r:embed="rId5"/>
          <a:stretch>
            <a:fillRect/>
          </a:stretch>
        </p:blipFill>
        <p:spPr>
          <a:xfrm>
            <a:off x="2119750" y="252157"/>
            <a:ext cx="1403656" cy="1347681"/>
          </a:xfrm>
          <a:prstGeom prst="rect">
            <a:avLst/>
          </a:prstGeom>
          <a:ln>
            <a:noFill/>
          </a:ln>
          <a:effectLst>
            <a:softEdge rad="112500"/>
          </a:effectLst>
        </p:spPr>
      </p:pic>
      <p:pic>
        <p:nvPicPr>
          <p:cNvPr id="5" name="Picture 4">
            <a:extLst>
              <a:ext uri="{FF2B5EF4-FFF2-40B4-BE49-F238E27FC236}">
                <a16:creationId xmlns:a16="http://schemas.microsoft.com/office/drawing/2014/main" id="{319810CC-A6A3-4BEF-B8EF-6CA45660BBB0}"/>
              </a:ext>
            </a:extLst>
          </p:cNvPr>
          <p:cNvPicPr>
            <a:picLocks noChangeAspect="1"/>
          </p:cNvPicPr>
          <p:nvPr/>
        </p:nvPicPr>
        <p:blipFill>
          <a:blip r:embed="rId6"/>
          <a:stretch>
            <a:fillRect/>
          </a:stretch>
        </p:blipFill>
        <p:spPr>
          <a:xfrm>
            <a:off x="6000974" y="442774"/>
            <a:ext cx="1785276" cy="1023328"/>
          </a:xfrm>
          <a:prstGeom prst="rect">
            <a:avLst/>
          </a:prstGeom>
          <a:ln>
            <a:noFill/>
          </a:ln>
          <a:effectLst>
            <a:softEdge rad="112500"/>
          </a:effectLst>
        </p:spPr>
      </p:pic>
    </p:spTree>
    <p:extLst>
      <p:ext uri="{BB962C8B-B14F-4D97-AF65-F5344CB8AC3E}">
        <p14:creationId xmlns:p14="http://schemas.microsoft.com/office/powerpoint/2010/main" val="3563919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2617</TotalTime>
  <Words>640</Words>
  <Application>Microsoft Office PowerPoint</Application>
  <PresentationFormat>A4 Paper (210x297 mm)</PresentationFormat>
  <Paragraphs>75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BHPRU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Dolan</dc:creator>
  <cp:lastModifiedBy>Maria Sava</cp:lastModifiedBy>
  <cp:revision>61</cp:revision>
  <dcterms:created xsi:type="dcterms:W3CDTF">2023-09-21T13:09:56Z</dcterms:created>
  <dcterms:modified xsi:type="dcterms:W3CDTF">2026-01-05T14:59:01Z</dcterms:modified>
</cp:coreProperties>
</file>