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3" d="100"/>
          <a:sy n="113" d="100"/>
        </p:scale>
        <p:origin x="13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29/01/2026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29/01/2026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29/01/2026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29/01/2026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29/01/2026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29/01/2026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29/01/2026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353107" y="263774"/>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Summer 2</a:t>
            </a:r>
          </a:p>
          <a:p>
            <a:pPr algn="ctr"/>
            <a:r>
              <a:rPr lang="en-GB" sz="2400" dirty="0"/>
              <a:t>Falcons Class</a:t>
            </a:r>
          </a:p>
          <a:p>
            <a:pPr algn="ctr"/>
            <a:r>
              <a:rPr lang="en-GB" sz="2400" dirty="0"/>
              <a:t>Moving On</a:t>
            </a:r>
          </a:p>
          <a:p>
            <a:pPr algn="ctr"/>
            <a:endParaRPr lang="en-GB" sz="2400" dirty="0"/>
          </a:p>
        </p:txBody>
      </p:sp>
      <p:sp>
        <p:nvSpPr>
          <p:cNvPr id="10" name="Rectangle 9"/>
          <p:cNvSpPr/>
          <p:nvPr/>
        </p:nvSpPr>
        <p:spPr>
          <a:xfrm>
            <a:off x="1753593" y="4675600"/>
            <a:ext cx="3398160" cy="188484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Maths</a:t>
            </a:r>
          </a:p>
          <a:p>
            <a:r>
              <a:rPr lang="en-GB" dirty="0"/>
              <a:t> </a:t>
            </a:r>
            <a:r>
              <a:rPr lang="en-GB" sz="1400" dirty="0"/>
              <a:t>We will start the term revisiting addition and subtraction. We will learn how to collect simple data using tally charts and how to present this in a bar chart. We will learn how to read bar charts.</a:t>
            </a:r>
            <a:endParaRPr lang="en-GB" sz="1100" b="1" dirty="0"/>
          </a:p>
          <a:p>
            <a:pPr algn="ctr"/>
            <a:r>
              <a:rPr lang="en-GB" sz="1400" dirty="0"/>
              <a:t>.</a:t>
            </a:r>
          </a:p>
          <a:p>
            <a:pPr algn="ctr"/>
            <a:endParaRPr lang="en-GB" sz="1100" b="1" dirty="0"/>
          </a:p>
          <a:p>
            <a:pPr algn="ctr"/>
            <a:endParaRPr lang="en-GB" sz="1400" b="1" dirty="0"/>
          </a:p>
        </p:txBody>
      </p:sp>
      <p:sp>
        <p:nvSpPr>
          <p:cNvPr id="12" name="Rectangle 11"/>
          <p:cNvSpPr/>
          <p:nvPr/>
        </p:nvSpPr>
        <p:spPr>
          <a:xfrm>
            <a:off x="5282452" y="4856921"/>
            <a:ext cx="4333918" cy="182200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sz="1400" b="1" dirty="0"/>
          </a:p>
          <a:p>
            <a:pPr algn="ctr"/>
            <a:r>
              <a:rPr lang="en-GB" sz="1600" b="1" dirty="0"/>
              <a:t>Science</a:t>
            </a:r>
          </a:p>
          <a:p>
            <a:pPr algn="ctr"/>
            <a:r>
              <a:rPr lang="en-GB" dirty="0"/>
              <a:t> We will be learning about life cycles; focusing initially on humans (at year group specific levels) and also looking at other creatures such as frogs. </a:t>
            </a:r>
            <a:endParaRPr lang="en-GB" sz="1600" b="1" dirty="0"/>
          </a:p>
          <a:p>
            <a:endParaRPr lang="en-GB" dirty="0"/>
          </a:p>
          <a:p>
            <a:r>
              <a:rPr lang="en-GB" dirty="0"/>
              <a:t> </a:t>
            </a:r>
            <a:endParaRPr lang="en-GB" sz="1400" b="1" dirty="0"/>
          </a:p>
        </p:txBody>
      </p:sp>
      <p:sp>
        <p:nvSpPr>
          <p:cNvPr id="13" name="Rectangle 12"/>
          <p:cNvSpPr/>
          <p:nvPr/>
        </p:nvSpPr>
        <p:spPr>
          <a:xfrm>
            <a:off x="6376466" y="1599123"/>
            <a:ext cx="3289724" cy="3119859"/>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b="1" dirty="0"/>
              <a:t>PSHE</a:t>
            </a:r>
          </a:p>
          <a:p>
            <a:endParaRPr lang="en-GB" dirty="0"/>
          </a:p>
          <a:p>
            <a:pPr algn="ctr"/>
            <a:r>
              <a:rPr lang="en-GB" dirty="0"/>
              <a:t> </a:t>
            </a:r>
            <a:r>
              <a:rPr lang="en-GB" sz="1400" dirty="0"/>
              <a:t>We will be following the statutory Relationship and Sex Education objectives for our specific year group. </a:t>
            </a:r>
          </a:p>
          <a:p>
            <a:pPr algn="ctr"/>
            <a:r>
              <a:rPr lang="en-GB" sz="1400" dirty="0"/>
              <a:t>We will be talking about our thoughts, feelings and worries about the transition to our next class. We will come up with different ways of managing the big feelings associated with such a transition.</a:t>
            </a:r>
            <a:endParaRPr lang="en-GB" sz="1400" b="1" dirty="0"/>
          </a:p>
          <a:p>
            <a:pPr algn="ctr"/>
            <a:endParaRPr lang="en-GB" dirty="0"/>
          </a:p>
          <a:p>
            <a:pPr algn="ctr"/>
            <a:r>
              <a:rPr lang="en-GB" dirty="0"/>
              <a:t> </a:t>
            </a:r>
            <a:r>
              <a:rPr lang="en-GB" sz="1400" dirty="0"/>
              <a:t> </a:t>
            </a:r>
            <a:endParaRPr lang="en-GB" sz="1100" b="1" dirty="0"/>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Falcons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Andi Mitchell</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Banks</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Alex Collins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4" name="Rectangle 33"/>
          <p:cNvSpPr/>
          <p:nvPr/>
        </p:nvSpPr>
        <p:spPr>
          <a:xfrm>
            <a:off x="247337" y="624153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sz="1100" dirty="0"/>
          </a:p>
        </p:txBody>
      </p:sp>
      <p:sp>
        <p:nvSpPr>
          <p:cNvPr id="9" name="Rectangle 8"/>
          <p:cNvSpPr/>
          <p:nvPr/>
        </p:nvSpPr>
        <p:spPr>
          <a:xfrm>
            <a:off x="1631669" y="1599123"/>
            <a:ext cx="4565931" cy="2930544"/>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b="1" dirty="0"/>
              <a:t>English</a:t>
            </a:r>
          </a:p>
          <a:p>
            <a:pPr algn="ctr"/>
            <a:r>
              <a:rPr lang="en-GB" dirty="0"/>
              <a:t> </a:t>
            </a:r>
            <a:r>
              <a:rPr lang="en-GB" sz="1400" dirty="0"/>
              <a:t>We will continue with daily phonics sessions through </a:t>
            </a:r>
            <a:r>
              <a:rPr lang="en-GB" sz="1400" dirty="0" err="1"/>
              <a:t>ECaRcombined</a:t>
            </a:r>
            <a:r>
              <a:rPr lang="en-GB" sz="1400" dirty="0"/>
              <a:t> with other word level work. We will talk about our favourite books and be able to tell our friends why we like them. We will write a book review to pass on to a new child coming into the class.</a:t>
            </a:r>
          </a:p>
          <a:p>
            <a:pPr algn="ctr"/>
            <a:r>
              <a:rPr lang="en-GB" sz="1400" dirty="0"/>
              <a:t>We will look back over our reading and writing work this year and note all the things we have learned and where we have improved. We will think about our targets as we move on from Falcons class.</a:t>
            </a:r>
          </a:p>
          <a:p>
            <a:pPr algn="ctr"/>
            <a:r>
              <a:rPr lang="en-GB" sz="1400" dirty="0"/>
              <a:t>We will write letters to our new teachers telling them all about ourselves.</a:t>
            </a:r>
          </a:p>
          <a:p>
            <a:endParaRPr lang="en-GB" sz="1400" dirty="0"/>
          </a:p>
        </p:txBody>
      </p:sp>
      <p:pic>
        <p:nvPicPr>
          <p:cNvPr id="2" name="Picture 1"/>
          <p:cNvPicPr>
            <a:picLocks noChangeAspect="1"/>
          </p:cNvPicPr>
          <p:nvPr/>
        </p:nvPicPr>
        <p:blipFill>
          <a:blip r:embed="rId2"/>
          <a:stretch>
            <a:fillRect/>
          </a:stretch>
        </p:blipFill>
        <p:spPr>
          <a:xfrm>
            <a:off x="8748031" y="294735"/>
            <a:ext cx="952500" cy="828675"/>
          </a:xfrm>
          <a:prstGeom prst="rect">
            <a:avLst/>
          </a:prstGeom>
        </p:spPr>
      </p:pic>
      <p:pic>
        <p:nvPicPr>
          <p:cNvPr id="21" name="Picture 20">
            <a:extLst>
              <a:ext uri="{FF2B5EF4-FFF2-40B4-BE49-F238E27FC236}">
                <a16:creationId xmlns:a16="http://schemas.microsoft.com/office/drawing/2014/main" id="{CA552262-FC1A-4A07-B902-174D79E681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804" y="3671635"/>
            <a:ext cx="730290" cy="977077"/>
          </a:xfrm>
          <a:prstGeom prst="rect">
            <a:avLst/>
          </a:prstGeom>
        </p:spPr>
      </p:pic>
      <p:pic>
        <p:nvPicPr>
          <p:cNvPr id="22" name="Picture 21">
            <a:extLst>
              <a:ext uri="{FF2B5EF4-FFF2-40B4-BE49-F238E27FC236}">
                <a16:creationId xmlns:a16="http://schemas.microsoft.com/office/drawing/2014/main" id="{43C5CA60-6379-44DF-AF19-1C3565A3A8C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6761" y="576442"/>
            <a:ext cx="723155" cy="1085157"/>
          </a:xfrm>
          <a:prstGeom prst="rect">
            <a:avLst/>
          </a:prstGeom>
        </p:spPr>
      </p:pic>
      <p:pic>
        <p:nvPicPr>
          <p:cNvPr id="3" name="Picture 2">
            <a:extLst>
              <a:ext uri="{FF2B5EF4-FFF2-40B4-BE49-F238E27FC236}">
                <a16:creationId xmlns:a16="http://schemas.microsoft.com/office/drawing/2014/main" id="{AA61B3C0-C894-4931-8C8F-EBB207944DD2}"/>
              </a:ext>
            </a:extLst>
          </p:cNvPr>
          <p:cNvPicPr>
            <a:picLocks noChangeAspect="1"/>
          </p:cNvPicPr>
          <p:nvPr/>
        </p:nvPicPr>
        <p:blipFill>
          <a:blip r:embed="rId5"/>
          <a:stretch>
            <a:fillRect/>
          </a:stretch>
        </p:blipFill>
        <p:spPr>
          <a:xfrm>
            <a:off x="7165296" y="294736"/>
            <a:ext cx="1108436" cy="1132532"/>
          </a:xfrm>
          <a:prstGeom prst="rect">
            <a:avLst/>
          </a:prstGeom>
        </p:spPr>
      </p:pic>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Summer 2</a:t>
            </a:r>
          </a:p>
          <a:p>
            <a:pPr algn="ctr"/>
            <a:r>
              <a:rPr lang="en-GB" sz="2400" dirty="0"/>
              <a:t>Falcons Class</a:t>
            </a:r>
          </a:p>
          <a:p>
            <a:pPr algn="ctr"/>
            <a:r>
              <a:rPr lang="en-GB" sz="2400" dirty="0"/>
              <a:t>Moving On</a:t>
            </a:r>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Falcons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Andi Mitchell</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Lisa Banks 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Alex Collins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4" name="Rectangle 33"/>
          <p:cNvSpPr/>
          <p:nvPr/>
        </p:nvSpPr>
        <p:spPr>
          <a:xfrm>
            <a:off x="247337" y="624153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sz="1100" dirty="0"/>
          </a:p>
        </p:txBody>
      </p:sp>
      <p:sp>
        <p:nvSpPr>
          <p:cNvPr id="21" name="Rounded Rectangular Callout 20"/>
          <p:cNvSpPr/>
          <p:nvPr/>
        </p:nvSpPr>
        <p:spPr>
          <a:xfrm>
            <a:off x="5131527" y="1720859"/>
            <a:ext cx="4495799" cy="4796968"/>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practise counting in 2s, 5s, and 10s</a:t>
            </a:r>
          </a:p>
          <a:p>
            <a:pPr marL="285750" indent="-285750">
              <a:buFont typeface="Arial" panose="020B0604020202020204" pitchFamily="34" charset="0"/>
              <a:buChar char="•"/>
            </a:pPr>
            <a:r>
              <a:rPr lang="en-GB" sz="1400" dirty="0"/>
              <a:t>Ask me ‘what is the next number?’</a:t>
            </a:r>
          </a:p>
          <a:p>
            <a:pPr marL="285750" indent="-285750">
              <a:buFont typeface="Arial" panose="020B0604020202020204" pitchFamily="34" charset="0"/>
              <a:buChar char="•"/>
            </a:pPr>
            <a:r>
              <a:rPr lang="en-GB" sz="1400" dirty="0"/>
              <a:t>Help me learn the days and months.</a:t>
            </a:r>
          </a:p>
          <a:p>
            <a:pPr marL="285750" indent="-285750">
              <a:buFont typeface="Arial" panose="020B0604020202020204" pitchFamily="34" charset="0"/>
              <a:buChar char="•"/>
            </a:pPr>
            <a:r>
              <a:rPr lang="en-GB" sz="1400" dirty="0"/>
              <a:t>Play counting games such as Snakes &amp; Ladders with me.</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15" name="Rectangle 14"/>
          <p:cNvSpPr/>
          <p:nvPr/>
        </p:nvSpPr>
        <p:spPr>
          <a:xfrm>
            <a:off x="1706759" y="1720858"/>
            <a:ext cx="3415971" cy="4298942"/>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600" b="1" dirty="0"/>
              <a:t>Art/DT</a:t>
            </a:r>
          </a:p>
          <a:p>
            <a:pPr algn="ctr"/>
            <a:r>
              <a:rPr lang="en-GB" dirty="0"/>
              <a:t>We will be creating art based on our local area. We will look for inspiration in the work of Andy Goldsworthy and then use things we have found in nature to produce our own work. </a:t>
            </a:r>
            <a:endParaRPr lang="en-GB" sz="1400" b="1" dirty="0"/>
          </a:p>
        </p:txBody>
      </p:sp>
      <p:pic>
        <p:nvPicPr>
          <p:cNvPr id="1026" name="Picture 2" descr="http://chb.org.uk/wp-content/uploads/2020/03/imagechbsma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8031" y="294735"/>
            <a:ext cx="952500" cy="828676"/>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800F6E99-7F3F-48ED-8470-8BC525C448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804" y="3671635"/>
            <a:ext cx="730290" cy="977077"/>
          </a:xfrm>
          <a:prstGeom prst="rect">
            <a:avLst/>
          </a:prstGeom>
        </p:spPr>
      </p:pic>
      <p:pic>
        <p:nvPicPr>
          <p:cNvPr id="22" name="Picture 21">
            <a:extLst>
              <a:ext uri="{FF2B5EF4-FFF2-40B4-BE49-F238E27FC236}">
                <a16:creationId xmlns:a16="http://schemas.microsoft.com/office/drawing/2014/main" id="{37C682BA-685A-4AFC-97FC-BC066AEA21C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5634" y="537746"/>
            <a:ext cx="723155" cy="1085157"/>
          </a:xfrm>
          <a:prstGeom prst="rect">
            <a:avLst/>
          </a:prstGeom>
        </p:spPr>
      </p:pic>
      <p:pic>
        <p:nvPicPr>
          <p:cNvPr id="3" name="Picture 2">
            <a:extLst>
              <a:ext uri="{FF2B5EF4-FFF2-40B4-BE49-F238E27FC236}">
                <a16:creationId xmlns:a16="http://schemas.microsoft.com/office/drawing/2014/main" id="{35391A73-DF98-41FD-BCF3-CB5F04CB8865}"/>
              </a:ext>
            </a:extLst>
          </p:cNvPr>
          <p:cNvPicPr>
            <a:picLocks noChangeAspect="1"/>
          </p:cNvPicPr>
          <p:nvPr/>
        </p:nvPicPr>
        <p:blipFill>
          <a:blip r:embed="rId5"/>
          <a:stretch>
            <a:fillRect/>
          </a:stretch>
        </p:blipFill>
        <p:spPr>
          <a:xfrm>
            <a:off x="7379426" y="382850"/>
            <a:ext cx="1058602" cy="1081615"/>
          </a:xfrm>
          <a:prstGeom prst="rect">
            <a:avLst/>
          </a:prstGeom>
        </p:spPr>
      </p:pic>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4767</TotalTime>
  <Words>440</Words>
  <Application>Microsoft Office PowerPoint</Application>
  <PresentationFormat>A4 Paper (210x297 mm)</PresentationFormat>
  <Paragraphs>49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Andriane Mitchell</cp:lastModifiedBy>
  <cp:revision>51</cp:revision>
  <dcterms:created xsi:type="dcterms:W3CDTF">2023-09-21T13:09:56Z</dcterms:created>
  <dcterms:modified xsi:type="dcterms:W3CDTF">2026-01-29T12:59:41Z</dcterms:modified>
</cp:coreProperties>
</file>